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Montserrat Bold" panose="020B0604020202020204" charset="0"/>
      <p:regular r:id="rId34"/>
    </p:embeddedFont>
    <p:embeddedFont>
      <p:font typeface="Montserrat Italics" panose="020B0604020202020204" charset="0"/>
      <p:regular r:id="rId35"/>
    </p:embeddedFont>
    <p:embeddedFont>
      <p:font typeface="Arialle Bold Italics" panose="020B0604020202020204" charset="0"/>
      <p:regular r:id="rId36"/>
    </p:embeddedFont>
    <p:embeddedFont>
      <p:font typeface="Calibri" panose="020F0502020204030204" pitchFamily="34" charset="0"/>
      <p:regular r:id="rId37"/>
      <p:bold r:id="rId38"/>
      <p:italic r:id="rId39"/>
      <p:boldItalic r:id="rId40"/>
    </p:embeddedFont>
    <p:embeddedFont>
      <p:font typeface="Arialle Italics" panose="020B0604020202020204" charset="0"/>
      <p:regular r:id="rId41"/>
    </p:embeddedFont>
    <p:embeddedFont>
      <p:font typeface="Arialle" panose="020B0604020202020204" charset="0"/>
      <p:regular r:id="rId42"/>
    </p:embeddedFont>
    <p:embeddedFont>
      <p:font typeface="Arialle Bold" panose="020B0604020202020204" charset="0"/>
      <p:regular r:id="rId43"/>
    </p:embeddedFont>
    <p:embeddedFont>
      <p:font typeface="Arimo" panose="020B0604020202020204" charset="0"/>
      <p:regular r:id="rId44"/>
    </p:embeddedFont>
    <p:embeddedFont>
      <p:font typeface="Arimo Italics"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sp>
        <p:nvSpPr>
          <p:cNvPr id="3" name="TextBox 3"/>
          <p:cNvSpPr txBox="1"/>
          <p:nvPr/>
        </p:nvSpPr>
        <p:spPr>
          <a:xfrm>
            <a:off x="3828420" y="1506159"/>
            <a:ext cx="10631160" cy="991235"/>
          </a:xfrm>
          <a:prstGeom prst="rect">
            <a:avLst/>
          </a:prstGeom>
        </p:spPr>
        <p:txBody>
          <a:bodyPr lIns="0" tIns="0" rIns="0" bIns="0" rtlCol="0" anchor="t">
            <a:spAutoFit/>
          </a:bodyPr>
          <a:lstStyle/>
          <a:p>
            <a:pPr algn="ctr">
              <a:lnSpc>
                <a:spcPts val="7839"/>
              </a:lnSpc>
            </a:pPr>
            <a:r>
              <a:rPr lang="en-US" sz="5600" spc="504">
                <a:solidFill>
                  <a:srgbClr val="F7F9F8"/>
                </a:solidFill>
                <a:latin typeface="Arialle Bold"/>
              </a:rPr>
              <a:t>CHƯƠNG 3</a:t>
            </a:r>
          </a:p>
        </p:txBody>
      </p:sp>
      <p:sp>
        <p:nvSpPr>
          <p:cNvPr id="4" name="TextBox 4"/>
          <p:cNvSpPr txBox="1"/>
          <p:nvPr/>
        </p:nvSpPr>
        <p:spPr>
          <a:xfrm>
            <a:off x="0" y="3579901"/>
            <a:ext cx="18288000" cy="1309370"/>
          </a:xfrm>
          <a:prstGeom prst="rect">
            <a:avLst/>
          </a:prstGeom>
        </p:spPr>
        <p:txBody>
          <a:bodyPr lIns="0" tIns="0" rIns="0" bIns="0" rtlCol="0" anchor="t">
            <a:spAutoFit/>
          </a:bodyPr>
          <a:lstStyle/>
          <a:p>
            <a:pPr algn="ctr">
              <a:lnSpc>
                <a:spcPts val="10240"/>
              </a:lnSpc>
            </a:pPr>
            <a:r>
              <a:rPr lang="en-US" sz="8000">
                <a:solidFill>
                  <a:srgbClr val="7ED957"/>
                </a:solidFill>
                <a:latin typeface="Arialle Bold"/>
              </a:rPr>
              <a:t>KỸ THUẬT CƠ BẢN </a:t>
            </a:r>
          </a:p>
        </p:txBody>
      </p:sp>
      <p:sp>
        <p:nvSpPr>
          <p:cNvPr id="5" name="TextBox 5"/>
          <p:cNvSpPr txBox="1"/>
          <p:nvPr/>
        </p:nvSpPr>
        <p:spPr>
          <a:xfrm>
            <a:off x="3812974" y="7287038"/>
            <a:ext cx="10662052" cy="491481"/>
          </a:xfrm>
          <a:prstGeom prst="rect">
            <a:avLst/>
          </a:prstGeom>
        </p:spPr>
        <p:txBody>
          <a:bodyPr lIns="0" tIns="0" rIns="0" bIns="0" rtlCol="0" anchor="t">
            <a:spAutoFit/>
          </a:bodyPr>
          <a:lstStyle/>
          <a:p>
            <a:pPr algn="ctr">
              <a:lnSpc>
                <a:spcPts val="4200"/>
              </a:lnSpc>
            </a:pPr>
            <a:r>
              <a:rPr lang="en-US" sz="3000" spc="600" dirty="0" err="1" smtClean="0">
                <a:solidFill>
                  <a:srgbClr val="F7F9F8"/>
                </a:solidFill>
                <a:latin typeface="Arialle"/>
              </a:rPr>
              <a:t>GDTC</a:t>
            </a:r>
            <a:r>
              <a:rPr lang="en-US" sz="3000" spc="600" dirty="0" smtClean="0">
                <a:solidFill>
                  <a:srgbClr val="F7F9F8"/>
                </a:solidFill>
                <a:latin typeface="Arialle"/>
              </a:rPr>
              <a:t> 1 </a:t>
            </a:r>
            <a:r>
              <a:rPr lang="en-US" sz="3000" spc="600" dirty="0">
                <a:solidFill>
                  <a:srgbClr val="F7F9F8"/>
                </a:solidFill>
                <a:latin typeface="Arialle"/>
              </a:rPr>
              <a:t>- </a:t>
            </a:r>
            <a:r>
              <a:rPr lang="en-US" sz="3000" spc="600" dirty="0" err="1">
                <a:solidFill>
                  <a:srgbClr val="F7F9F8"/>
                </a:solidFill>
                <a:latin typeface="Arialle"/>
              </a:rPr>
              <a:t>THỂ</a:t>
            </a:r>
            <a:r>
              <a:rPr lang="en-US" sz="3000" spc="600" dirty="0">
                <a:solidFill>
                  <a:srgbClr val="F7F9F8"/>
                </a:solidFill>
                <a:latin typeface="Arialle"/>
              </a:rPr>
              <a:t> </a:t>
            </a:r>
            <a:r>
              <a:rPr lang="en-US" sz="3000" spc="600" dirty="0" err="1">
                <a:solidFill>
                  <a:srgbClr val="F7F9F8"/>
                </a:solidFill>
                <a:latin typeface="Arialle"/>
              </a:rPr>
              <a:t>HÌNH</a:t>
            </a:r>
            <a:r>
              <a:rPr lang="en-US" sz="3000" spc="600" dirty="0">
                <a:solidFill>
                  <a:srgbClr val="F7F9F8"/>
                </a:solidFill>
                <a:latin typeface="Arialle"/>
              </a:rPr>
              <a:t> &amp; FITNESS</a:t>
            </a:r>
          </a:p>
        </p:txBody>
      </p:sp>
      <p:sp>
        <p:nvSpPr>
          <p:cNvPr id="6" name="AutoShape 6"/>
          <p:cNvSpPr/>
          <p:nvPr/>
        </p:nvSpPr>
        <p:spPr>
          <a:xfrm>
            <a:off x="2343150" y="6699743"/>
            <a:ext cx="13601700" cy="114300"/>
          </a:xfrm>
          <a:prstGeom prst="rect">
            <a:avLst/>
          </a:prstGeom>
          <a:solidFill>
            <a:srgbClr val="7ED957"/>
          </a:solidFill>
        </p:spPr>
      </p:sp>
      <p:pic>
        <p:nvPicPr>
          <p:cNvPr id="7" name="Picture 7"/>
          <p:cNvPicPr>
            <a:picLocks noChangeAspect="1"/>
          </p:cNvPicPr>
          <p:nvPr/>
        </p:nvPicPr>
        <p:blipFill>
          <a:blip r:embed="rId3"/>
          <a:srcRect/>
          <a:stretch>
            <a:fillRect/>
          </a:stretch>
        </p:blipFill>
        <p:spPr>
          <a:xfrm>
            <a:off x="383323" y="254556"/>
            <a:ext cx="2122158" cy="1171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110654" y="4334348"/>
            <a:ext cx="7705918" cy="5137279"/>
          </a:xfrm>
          <a:prstGeom prst="rect">
            <a:avLst/>
          </a:prstGeom>
        </p:spPr>
      </p:pic>
      <p:sp>
        <p:nvSpPr>
          <p:cNvPr id="5" name="TextBox 5"/>
          <p:cNvSpPr txBox="1"/>
          <p:nvPr/>
        </p:nvSpPr>
        <p:spPr>
          <a:xfrm>
            <a:off x="7479976" y="11061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3124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2230721"/>
            <a:ext cx="17084380" cy="170307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là dạng bài tập cường độ cao ngắt quãng. Những dạng bài tập này sẽ làm cho cơ thể bạn hoạt động với công suất cực cao đến 85 – 95% nhịp tim tối đa trong khoảng thời gian ngắn khoảng 20 – 30 giây/bài. Đây là phương pháp để giảm cân mà vẫn giữ được khối lượng cơ bắp nhưng không</a:t>
            </a:r>
            <a:r>
              <a:rPr lang="en-US" sz="2400" u="none">
                <a:solidFill>
                  <a:srgbClr val="231F1D"/>
                </a:solidFill>
                <a:latin typeface="Arialle"/>
              </a:rPr>
              <a:t> t</a:t>
            </a:r>
            <a:r>
              <a:rPr lang="en-US" sz="2400">
                <a:solidFill>
                  <a:srgbClr val="231F1D"/>
                </a:solidFill>
                <a:latin typeface="Arialle"/>
              </a:rPr>
              <a:t>hể áp dụng được</a:t>
            </a:r>
            <a:r>
              <a:rPr lang="en-US" sz="2400" u="none">
                <a:solidFill>
                  <a:srgbClr val="231F1D"/>
                </a:solidFill>
                <a:latin typeface="Arialle"/>
              </a:rPr>
              <a:t> c</a:t>
            </a:r>
            <a:r>
              <a:rPr lang="en-US" sz="2400">
                <a:solidFill>
                  <a:srgbClr val="231F1D"/>
                </a:solidFill>
                <a:latin typeface="Arialle"/>
              </a:rPr>
              <a:t>ho tất</a:t>
            </a:r>
            <a:r>
              <a:rPr lang="en-US" sz="2400" u="none">
                <a:solidFill>
                  <a:srgbClr val="231F1D"/>
                </a:solidFill>
                <a:latin typeface="Arialle"/>
              </a:rPr>
              <a:t> </a:t>
            </a:r>
            <a:r>
              <a:rPr lang="en-US" sz="2400">
                <a:solidFill>
                  <a:srgbClr val="231F1D"/>
                </a:solidFill>
                <a:latin typeface="Arialle"/>
              </a:rPr>
              <a:t>cả</a:t>
            </a:r>
            <a:r>
              <a:rPr lang="en-US" sz="2400" u="none">
                <a:solidFill>
                  <a:srgbClr val="231F1D"/>
                </a:solidFill>
                <a:latin typeface="Arialle"/>
              </a:rPr>
              <a:t> mọi người.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3824751" y="4240311"/>
            <a:ext cx="3681052" cy="2454035"/>
          </a:xfrm>
          <a:prstGeom prst="rect">
            <a:avLst/>
          </a:prstGeom>
        </p:spPr>
      </p:pic>
      <p:pic>
        <p:nvPicPr>
          <p:cNvPr id="5" name="Picture 5"/>
          <p:cNvPicPr>
            <a:picLocks noChangeAspect="1"/>
          </p:cNvPicPr>
          <p:nvPr/>
        </p:nvPicPr>
        <p:blipFill>
          <a:blip r:embed="rId4"/>
          <a:srcRect/>
          <a:stretch>
            <a:fillRect/>
          </a:stretch>
        </p:blipFill>
        <p:spPr>
          <a:xfrm>
            <a:off x="13824751" y="6991564"/>
            <a:ext cx="3681052" cy="2454035"/>
          </a:xfrm>
          <a:prstGeom prst="rect">
            <a:avLst/>
          </a:prstGeom>
        </p:spPr>
      </p:pic>
      <p:sp>
        <p:nvSpPr>
          <p:cNvPr id="6" name="TextBox 6"/>
          <p:cNvSpPr txBox="1"/>
          <p:nvPr/>
        </p:nvSpPr>
        <p:spPr>
          <a:xfrm>
            <a:off x="7479976" y="8775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7" name="TextBox 7"/>
          <p:cNvSpPr txBox="1"/>
          <p:nvPr/>
        </p:nvSpPr>
        <p:spPr>
          <a:xfrm>
            <a:off x="2828017" y="1981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8" name="TextBox 8"/>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9" name="TextBox 9"/>
          <p:cNvSpPr txBox="1"/>
          <p:nvPr/>
        </p:nvSpPr>
        <p:spPr>
          <a:xfrm>
            <a:off x="421423" y="1683801"/>
            <a:ext cx="17084380" cy="255651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là dạng bài tập cường độ cao ngắt quãng. Những dạng bài tập này sẽ làm cho cơ thể bạn hoạt động với công suất cực cao đến 85 – 95% nhịp tim tối đa trong khoảng thời gian ngắn khoảng 20 – 30 giây/bài. Đây là phương pháp để giảm cân mà vẫn giữ được khối lượng cơ bắp nhưng không</a:t>
            </a:r>
            <a:r>
              <a:rPr lang="en-US" sz="2400" u="none">
                <a:solidFill>
                  <a:srgbClr val="231F1D"/>
                </a:solidFill>
                <a:latin typeface="Arialle"/>
              </a:rPr>
              <a:t> t</a:t>
            </a:r>
            <a:r>
              <a:rPr lang="en-US" sz="2400">
                <a:solidFill>
                  <a:srgbClr val="231F1D"/>
                </a:solidFill>
                <a:latin typeface="Arialle"/>
              </a:rPr>
              <a:t>hể áp dụng được</a:t>
            </a:r>
            <a:r>
              <a:rPr lang="en-US" sz="2400" u="none">
                <a:solidFill>
                  <a:srgbClr val="231F1D"/>
                </a:solidFill>
                <a:latin typeface="Arialle"/>
              </a:rPr>
              <a:t> c</a:t>
            </a:r>
            <a:r>
              <a:rPr lang="en-US" sz="2400">
                <a:solidFill>
                  <a:srgbClr val="231F1D"/>
                </a:solidFill>
                <a:latin typeface="Arialle"/>
              </a:rPr>
              <a:t>ho tất</a:t>
            </a:r>
            <a:r>
              <a:rPr lang="en-US" sz="2400" u="none">
                <a:solidFill>
                  <a:srgbClr val="231F1D"/>
                </a:solidFill>
                <a:latin typeface="Arialle"/>
              </a:rPr>
              <a:t> </a:t>
            </a:r>
            <a:r>
              <a:rPr lang="en-US" sz="2400">
                <a:solidFill>
                  <a:srgbClr val="231F1D"/>
                </a:solidFill>
                <a:latin typeface="Arialle"/>
              </a:rPr>
              <a:t>cả</a:t>
            </a:r>
            <a:r>
              <a:rPr lang="en-US" sz="2400" u="none">
                <a:solidFill>
                  <a:srgbClr val="231F1D"/>
                </a:solidFill>
                <a:latin typeface="Arialle"/>
              </a:rPr>
              <a:t> mọi người. </a:t>
            </a:r>
            <a:r>
              <a:rPr lang="en-US" sz="2400" u="none">
                <a:solidFill>
                  <a:srgbClr val="231F1D"/>
                </a:solidFill>
                <a:latin typeface="Arialle Bold"/>
              </a:rPr>
              <a:t>Tabata</a:t>
            </a:r>
            <a:r>
              <a:rPr lang="en-US" sz="2400" u="none">
                <a:solidFill>
                  <a:srgbClr val="231F1D"/>
                </a:solidFill>
                <a:latin typeface="Arialle"/>
              </a:rPr>
              <a:t> là dạng bài tập điển hình nhất của các bài tập HIIT CARDIO. Tabata là phương pháp tập luyện cường độ cực cao, giúp đốt cháy calo trong và ngay cả sau khi tập. Vì cần tập với cường độ là cực cao để đẩy cơ thể đến giới hạn tuyệt đối của nó.</a:t>
            </a:r>
          </a:p>
        </p:txBody>
      </p:sp>
      <p:sp>
        <p:nvSpPr>
          <p:cNvPr id="10" name="TextBox 10"/>
          <p:cNvSpPr txBox="1"/>
          <p:nvPr/>
        </p:nvSpPr>
        <p:spPr>
          <a:xfrm>
            <a:off x="421423" y="4286250"/>
            <a:ext cx="12841554" cy="5116830"/>
          </a:xfrm>
          <a:prstGeom prst="rect">
            <a:avLst/>
          </a:prstGeom>
        </p:spPr>
        <p:txBody>
          <a:bodyPr lIns="0" tIns="0" rIns="0" bIns="0" rtlCol="0" anchor="t">
            <a:spAutoFit/>
          </a:bodyPr>
          <a:lstStyle/>
          <a:p>
            <a:pPr marL="1036320" lvl="2" indent="-345440" algn="just">
              <a:lnSpc>
                <a:spcPts val="3359"/>
              </a:lnSpc>
              <a:buFont typeface="Arial"/>
              <a:buChar char="⚬"/>
            </a:pPr>
            <a:r>
              <a:rPr lang="en-US" sz="2400" u="sng">
                <a:solidFill>
                  <a:srgbClr val="231F1D"/>
                </a:solidFill>
                <a:latin typeface="Arialle Bold Italics"/>
              </a:rPr>
              <a:t>Ưu </a:t>
            </a:r>
            <a:r>
              <a:rPr lang="en-US" sz="1200" u="sng">
                <a:solidFill>
                  <a:srgbClr val="231F1D"/>
                </a:solidFill>
                <a:latin typeface="Arialle Bold Italics"/>
              </a:rPr>
              <a:t>điểm:</a:t>
            </a:r>
          </a:p>
          <a:p>
            <a:pPr marL="1554480" lvl="3" indent="-388620" algn="just">
              <a:lnSpc>
                <a:spcPts val="3359"/>
              </a:lnSpc>
              <a:buFont typeface="Arial"/>
              <a:buChar char="￭"/>
            </a:pPr>
            <a:r>
              <a:rPr lang="en-US" sz="1200">
                <a:solidFill>
                  <a:srgbClr val="231F1D"/>
                </a:solidFill>
                <a:latin typeface="Arialle"/>
              </a:rPr>
              <a:t>Cải thiện tuần hoàn, hô hấp, hệ cơ xương, trao đổi chất.</a:t>
            </a:r>
          </a:p>
          <a:p>
            <a:pPr marL="1554480" lvl="3" indent="-388620" algn="just">
              <a:lnSpc>
                <a:spcPts val="3359"/>
              </a:lnSpc>
              <a:buFont typeface="Arial"/>
              <a:buChar char="￭"/>
            </a:pPr>
            <a:r>
              <a:rPr lang="en-US" sz="1200">
                <a:solidFill>
                  <a:srgbClr val="231F1D"/>
                </a:solidFill>
                <a:latin typeface="Arialle"/>
              </a:rPr>
              <a:t>Xây dựng và hạn chế mất cơ bắp khi giảm mỡ.</a:t>
            </a:r>
          </a:p>
          <a:p>
            <a:pPr marL="1554480" lvl="3" indent="-388620" algn="just">
              <a:lnSpc>
                <a:spcPts val="3359"/>
              </a:lnSpc>
              <a:buFont typeface="Arial"/>
              <a:buChar char="￭"/>
            </a:pPr>
            <a:r>
              <a:rPr lang="en-US" sz="1200">
                <a:solidFill>
                  <a:srgbClr val="231F1D"/>
                </a:solidFill>
                <a:latin typeface="Arialle"/>
              </a:rPr>
              <a:t>Hiệu ứng trao đổi chất có thể kéo dài 12h sau nghỉ tập.</a:t>
            </a:r>
          </a:p>
          <a:p>
            <a:pPr marL="1554480" lvl="3" indent="-388620" algn="just">
              <a:lnSpc>
                <a:spcPts val="3359"/>
              </a:lnSpc>
              <a:buFont typeface="Arial"/>
              <a:buChar char="￭"/>
            </a:pPr>
            <a:r>
              <a:rPr lang="en-US" sz="1200">
                <a:solidFill>
                  <a:srgbClr val="231F1D"/>
                </a:solidFill>
                <a:latin typeface="Arialle"/>
              </a:rPr>
              <a:t>Tốn rất ít thời gian, không yêu cầu dụng cụ quá nhiều.</a:t>
            </a:r>
          </a:p>
          <a:p>
            <a:pPr marL="1036320" lvl="2" indent="-345440" algn="just">
              <a:lnSpc>
                <a:spcPts val="3359"/>
              </a:lnSpc>
              <a:buFont typeface="Arial"/>
              <a:buChar char="⚬"/>
            </a:pPr>
            <a:r>
              <a:rPr lang="en-US" sz="1200" u="sng">
                <a:solidFill>
                  <a:srgbClr val="231F1D"/>
                </a:solidFill>
                <a:latin typeface="Arialle Bold Italics"/>
              </a:rPr>
              <a:t>Nhược điểm:</a:t>
            </a:r>
          </a:p>
          <a:p>
            <a:pPr marL="1554480" lvl="3" indent="-388620" algn="just">
              <a:lnSpc>
                <a:spcPts val="3359"/>
              </a:lnSpc>
              <a:buFont typeface="Arial"/>
              <a:buChar char="￭"/>
            </a:pPr>
            <a:r>
              <a:rPr lang="en-US" sz="1200">
                <a:solidFill>
                  <a:srgbClr val="231F1D"/>
                </a:solidFill>
                <a:latin typeface="Arialle"/>
              </a:rPr>
              <a:t>Dạng bài tập rất nặng vì thế cần có 1 nền tảng thể lực tốt. Nên cần có thời gian tập luyện Liss Cardio trước khi chuyển sang tập luyện HIIT Cardio hay điển hình nhất là tập luyện Tabata.</a:t>
            </a:r>
          </a:p>
          <a:p>
            <a:pPr marL="1554480" lvl="3" indent="-388620" algn="just">
              <a:lnSpc>
                <a:spcPts val="3359"/>
              </a:lnSpc>
              <a:buFont typeface="Arial"/>
              <a:buChar char="￭"/>
            </a:pPr>
            <a:r>
              <a:rPr lang="en-US" sz="1200">
                <a:solidFill>
                  <a:srgbClr val="231F1D"/>
                </a:solidFill>
                <a:latin typeface="Arialle"/>
              </a:rPr>
              <a:t>Các động tác cường độ cao nên có thể dẫn đến chấn thương nếu không thực hiện đúng động tác.</a:t>
            </a:r>
          </a:p>
          <a:p>
            <a:pPr marL="1554480" lvl="3" indent="-388620" algn="just">
              <a:lnSpc>
                <a:spcPts val="3359"/>
              </a:lnSpc>
              <a:buFont typeface="Arial"/>
              <a:buChar char="￭"/>
            </a:pPr>
            <a:r>
              <a:rPr lang="en-US" sz="1200">
                <a:solidFill>
                  <a:srgbClr val="231F1D"/>
                </a:solidFill>
                <a:latin typeface="Arialle"/>
              </a:rPr>
              <a:t>Nó không dành cho những người có tiền sử bệnh: Tim mạch, hô hấp, huyết áp...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3307043" y="2409695"/>
            <a:ext cx="11673913" cy="6996283"/>
          </a:xfrm>
          <a:prstGeom prst="rect">
            <a:avLst/>
          </a:prstGeom>
        </p:spPr>
      </p:pic>
      <p:sp>
        <p:nvSpPr>
          <p:cNvPr id="5" name="TextBox 5"/>
          <p:cNvSpPr txBox="1"/>
          <p:nvPr/>
        </p:nvSpPr>
        <p:spPr>
          <a:xfrm>
            <a:off x="7479976" y="8775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1981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1683801"/>
            <a:ext cx="17084380" cy="42291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4928707" y="2401883"/>
            <a:ext cx="8069813" cy="6856417"/>
          </a:xfrm>
          <a:prstGeom prst="rect">
            <a:avLst/>
          </a:prstGeom>
        </p:spPr>
      </p:pic>
      <p:sp>
        <p:nvSpPr>
          <p:cNvPr id="5" name="TextBox 5"/>
          <p:cNvSpPr txBox="1"/>
          <p:nvPr/>
        </p:nvSpPr>
        <p:spPr>
          <a:xfrm>
            <a:off x="7479976" y="8775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1981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1683801"/>
            <a:ext cx="17084380" cy="42291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r="1637"/>
          <a:stretch>
            <a:fillRect/>
          </a:stretch>
        </p:blipFill>
        <p:spPr>
          <a:xfrm>
            <a:off x="3267801" y="2351315"/>
            <a:ext cx="11391624" cy="6906985"/>
          </a:xfrm>
          <a:prstGeom prst="rect">
            <a:avLst/>
          </a:prstGeom>
        </p:spPr>
      </p:pic>
      <p:sp>
        <p:nvSpPr>
          <p:cNvPr id="5" name="TextBox 5"/>
          <p:cNvSpPr txBox="1"/>
          <p:nvPr/>
        </p:nvSpPr>
        <p:spPr>
          <a:xfrm>
            <a:off x="7479976" y="8775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1981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1683801"/>
            <a:ext cx="17084380" cy="42291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3291644" y="2352541"/>
            <a:ext cx="11704711" cy="7052417"/>
          </a:xfrm>
          <a:prstGeom prst="rect">
            <a:avLst/>
          </a:prstGeom>
        </p:spPr>
      </p:pic>
      <p:sp>
        <p:nvSpPr>
          <p:cNvPr id="5" name="TextBox 5"/>
          <p:cNvSpPr txBox="1"/>
          <p:nvPr/>
        </p:nvSpPr>
        <p:spPr>
          <a:xfrm>
            <a:off x="7479976" y="8775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1981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1683801"/>
            <a:ext cx="17084380" cy="42291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HIIT CARDIO</a:t>
            </a:r>
            <a:r>
              <a:rPr lang="en-US" sz="2400">
                <a:solidFill>
                  <a:srgbClr val="231F1D"/>
                </a:solidFill>
                <a:latin typeface="Arialle"/>
              </a:rPr>
              <a:t> (High Intensive Interval Training Cardio)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752475" y="2175800"/>
            <a:ext cx="19040475" cy="14744"/>
          </a:xfrm>
          <a:prstGeom prst="rect">
            <a:avLst/>
          </a:prstGeom>
          <a:solidFill>
            <a:srgbClr val="F7F9F8"/>
          </a:solidFill>
        </p:spPr>
      </p:sp>
      <p:sp>
        <p:nvSpPr>
          <p:cNvPr id="3" name="AutoShape 3"/>
          <p:cNvSpPr/>
          <p:nvPr/>
        </p:nvSpPr>
        <p:spPr>
          <a:xfrm>
            <a:off x="-824814" y="9653889"/>
            <a:ext cx="19937627" cy="1065598"/>
          </a:xfrm>
          <a:prstGeom prst="rect">
            <a:avLst/>
          </a:prstGeom>
          <a:solidFill>
            <a:srgbClr val="7ED957"/>
          </a:solidFill>
        </p:spPr>
      </p:sp>
      <p:grpSp>
        <p:nvGrpSpPr>
          <p:cNvPr id="4" name="Group 4"/>
          <p:cNvGrpSpPr/>
          <p:nvPr/>
        </p:nvGrpSpPr>
        <p:grpSpPr>
          <a:xfrm>
            <a:off x="1599908" y="2071482"/>
            <a:ext cx="238125" cy="238125"/>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pic>
        <p:nvPicPr>
          <p:cNvPr id="6" name="Picture 6"/>
          <p:cNvPicPr>
            <a:picLocks noChangeAspect="1"/>
          </p:cNvPicPr>
          <p:nvPr/>
        </p:nvPicPr>
        <p:blipFill>
          <a:blip r:embed="rId2"/>
          <a:srcRect/>
          <a:stretch>
            <a:fillRect/>
          </a:stretch>
        </p:blipFill>
        <p:spPr>
          <a:xfrm>
            <a:off x="383323" y="254556"/>
            <a:ext cx="2122158" cy="1171608"/>
          </a:xfrm>
          <a:prstGeom prst="rect">
            <a:avLst/>
          </a:prstGeom>
        </p:spPr>
      </p:pic>
      <p:sp>
        <p:nvSpPr>
          <p:cNvPr id="7" name="TextBox 7"/>
          <p:cNvSpPr txBox="1"/>
          <p:nvPr/>
        </p:nvSpPr>
        <p:spPr>
          <a:xfrm>
            <a:off x="2505481" y="417450"/>
            <a:ext cx="15282541"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3.8 CHUỖI BÀI TẬP PHẦN THÂN TRÊN VỚI MÁY TẬP</a:t>
            </a:r>
          </a:p>
        </p:txBody>
      </p:sp>
      <p:grpSp>
        <p:nvGrpSpPr>
          <p:cNvPr id="8" name="Group 8"/>
          <p:cNvGrpSpPr/>
          <p:nvPr/>
        </p:nvGrpSpPr>
        <p:grpSpPr>
          <a:xfrm>
            <a:off x="47988" y="2494158"/>
            <a:ext cx="4076756" cy="915987"/>
            <a:chOff x="0" y="0"/>
            <a:chExt cx="5435675" cy="1221316"/>
          </a:xfrm>
        </p:grpSpPr>
        <p:sp>
          <p:nvSpPr>
            <p:cNvPr id="9" name="TextBox 9"/>
            <p:cNvSpPr txBox="1"/>
            <p:nvPr/>
          </p:nvSpPr>
          <p:spPr>
            <a:xfrm>
              <a:off x="0" y="834602"/>
              <a:ext cx="5435675" cy="447675"/>
            </a:xfrm>
            <a:prstGeom prst="rect">
              <a:avLst/>
            </a:prstGeom>
          </p:spPr>
          <p:txBody>
            <a:bodyPr lIns="0" tIns="0" rIns="0" bIns="0" rtlCol="0" anchor="t">
              <a:spAutoFit/>
            </a:bodyPr>
            <a:lstStyle/>
            <a:p>
              <a:pPr algn="ctr">
                <a:lnSpc>
                  <a:spcPts val="2850"/>
                </a:lnSpc>
              </a:pPr>
              <a:endParaRPr/>
            </a:p>
          </p:txBody>
        </p:sp>
        <p:sp>
          <p:nvSpPr>
            <p:cNvPr id="10" name="TextBox 10"/>
            <p:cNvSpPr txBox="1"/>
            <p:nvPr/>
          </p:nvSpPr>
          <p:spPr>
            <a:xfrm>
              <a:off x="0" y="-9525"/>
              <a:ext cx="542534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đẩy ngực ngang.</a:t>
              </a:r>
            </a:p>
          </p:txBody>
        </p:sp>
      </p:grpSp>
      <p:sp>
        <p:nvSpPr>
          <p:cNvPr id="11" name="TextBox 11"/>
          <p:cNvSpPr txBox="1"/>
          <p:nvPr/>
        </p:nvSpPr>
        <p:spPr>
          <a:xfrm>
            <a:off x="1028700" y="1188696"/>
            <a:ext cx="17000933" cy="735330"/>
          </a:xfrm>
          <a:prstGeom prst="rect">
            <a:avLst/>
          </a:prstGeom>
        </p:spPr>
        <p:txBody>
          <a:bodyPr lIns="0" tIns="0" rIns="0" bIns="0" rtlCol="0" anchor="t">
            <a:spAutoFit/>
          </a:bodyPr>
          <a:lstStyle/>
          <a:p>
            <a:pPr algn="ctr">
              <a:lnSpc>
                <a:spcPts val="5880"/>
              </a:lnSpc>
            </a:pPr>
            <a:r>
              <a:rPr lang="en-US" sz="4200">
                <a:solidFill>
                  <a:srgbClr val="FFFFFF"/>
                </a:solidFill>
                <a:latin typeface="Arialle Italics"/>
              </a:rPr>
              <a:t>Nhóm cơ ngực – vai: Mỗi bài 3 hiệp với 8-12 lần/hiệp.</a:t>
            </a:r>
          </a:p>
        </p:txBody>
      </p:sp>
      <p:grpSp>
        <p:nvGrpSpPr>
          <p:cNvPr id="12" name="Group 12"/>
          <p:cNvGrpSpPr/>
          <p:nvPr/>
        </p:nvGrpSpPr>
        <p:grpSpPr>
          <a:xfrm>
            <a:off x="4124744" y="2494158"/>
            <a:ext cx="3863430" cy="915987"/>
            <a:chOff x="0" y="0"/>
            <a:chExt cx="5151240" cy="1221316"/>
          </a:xfrm>
        </p:grpSpPr>
        <p:sp>
          <p:nvSpPr>
            <p:cNvPr id="13" name="TextBox 13"/>
            <p:cNvSpPr txBox="1"/>
            <p:nvPr/>
          </p:nvSpPr>
          <p:spPr>
            <a:xfrm>
              <a:off x="0" y="834602"/>
              <a:ext cx="5151240" cy="447675"/>
            </a:xfrm>
            <a:prstGeom prst="rect">
              <a:avLst/>
            </a:prstGeom>
          </p:spPr>
          <p:txBody>
            <a:bodyPr lIns="0" tIns="0" rIns="0" bIns="0" rtlCol="0" anchor="t">
              <a:spAutoFit/>
            </a:bodyPr>
            <a:lstStyle/>
            <a:p>
              <a:pPr algn="ctr">
                <a:lnSpc>
                  <a:spcPts val="2850"/>
                </a:lnSpc>
              </a:pPr>
              <a:endParaRPr/>
            </a:p>
          </p:txBody>
        </p:sp>
        <p:sp>
          <p:nvSpPr>
            <p:cNvPr id="14" name="TextBox 14"/>
            <p:cNvSpPr txBox="1"/>
            <p:nvPr/>
          </p:nvSpPr>
          <p:spPr>
            <a:xfrm>
              <a:off x="0" y="-9525"/>
              <a:ext cx="5141452"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đẩy ngực trên.</a:t>
              </a:r>
            </a:p>
          </p:txBody>
        </p:sp>
      </p:grpSp>
      <p:grpSp>
        <p:nvGrpSpPr>
          <p:cNvPr id="15" name="Group 15"/>
          <p:cNvGrpSpPr/>
          <p:nvPr/>
        </p:nvGrpSpPr>
        <p:grpSpPr>
          <a:xfrm>
            <a:off x="8154095" y="2494158"/>
            <a:ext cx="3341965" cy="915987"/>
            <a:chOff x="0" y="0"/>
            <a:chExt cx="4455954" cy="1221316"/>
          </a:xfrm>
        </p:grpSpPr>
        <p:sp>
          <p:nvSpPr>
            <p:cNvPr id="16" name="TextBox 16"/>
            <p:cNvSpPr txBox="1"/>
            <p:nvPr/>
          </p:nvSpPr>
          <p:spPr>
            <a:xfrm>
              <a:off x="0" y="834602"/>
              <a:ext cx="4455954" cy="447675"/>
            </a:xfrm>
            <a:prstGeom prst="rect">
              <a:avLst/>
            </a:prstGeom>
          </p:spPr>
          <p:txBody>
            <a:bodyPr lIns="0" tIns="0" rIns="0" bIns="0" rtlCol="0" anchor="t">
              <a:spAutoFit/>
            </a:bodyPr>
            <a:lstStyle/>
            <a:p>
              <a:pPr algn="ctr">
                <a:lnSpc>
                  <a:spcPts val="2850"/>
                </a:lnSpc>
              </a:pPr>
              <a:endParaRPr/>
            </a:p>
          </p:txBody>
        </p:sp>
        <p:sp>
          <p:nvSpPr>
            <p:cNvPr id="17" name="TextBox 17"/>
            <p:cNvSpPr txBox="1"/>
            <p:nvPr/>
          </p:nvSpPr>
          <p:spPr>
            <a:xfrm>
              <a:off x="0" y="-9525"/>
              <a:ext cx="444748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é</a:t>
              </a:r>
              <a:r>
                <a:rPr lang="en-US" sz="2400" spc="84">
                  <a:solidFill>
                    <a:srgbClr val="7ED957"/>
                  </a:solidFill>
                  <a:latin typeface="Arimo Italics"/>
                </a:rPr>
                <a:t>p</a:t>
              </a:r>
              <a:r>
                <a:rPr lang="en-US" sz="2400" spc="84">
                  <a:solidFill>
                    <a:srgbClr val="7ED957"/>
                  </a:solidFill>
                  <a:latin typeface="Montserrat Italics"/>
                </a:rPr>
                <a:t> ngực trong.</a:t>
              </a:r>
            </a:p>
          </p:txBody>
        </p:sp>
      </p:grpSp>
      <p:grpSp>
        <p:nvGrpSpPr>
          <p:cNvPr id="18" name="Group 18"/>
          <p:cNvGrpSpPr/>
          <p:nvPr/>
        </p:nvGrpSpPr>
        <p:grpSpPr>
          <a:xfrm>
            <a:off x="11836061" y="2494158"/>
            <a:ext cx="3341965" cy="915987"/>
            <a:chOff x="0" y="0"/>
            <a:chExt cx="4455954" cy="1221316"/>
          </a:xfrm>
        </p:grpSpPr>
        <p:sp>
          <p:nvSpPr>
            <p:cNvPr id="19" name="TextBox 19"/>
            <p:cNvSpPr txBox="1"/>
            <p:nvPr/>
          </p:nvSpPr>
          <p:spPr>
            <a:xfrm>
              <a:off x="0" y="834602"/>
              <a:ext cx="4455954" cy="447675"/>
            </a:xfrm>
            <a:prstGeom prst="rect">
              <a:avLst/>
            </a:prstGeom>
          </p:spPr>
          <p:txBody>
            <a:bodyPr lIns="0" tIns="0" rIns="0" bIns="0" rtlCol="0" anchor="t">
              <a:spAutoFit/>
            </a:bodyPr>
            <a:lstStyle/>
            <a:p>
              <a:pPr algn="ctr">
                <a:lnSpc>
                  <a:spcPts val="2850"/>
                </a:lnSpc>
              </a:pPr>
              <a:endParaRPr/>
            </a:p>
          </p:txBody>
        </p:sp>
        <p:sp>
          <p:nvSpPr>
            <p:cNvPr id="20" name="TextBox 20"/>
            <p:cNvSpPr txBox="1"/>
            <p:nvPr/>
          </p:nvSpPr>
          <p:spPr>
            <a:xfrm>
              <a:off x="0" y="-9525"/>
              <a:ext cx="444748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đẩy vai trước.</a:t>
              </a:r>
            </a:p>
          </p:txBody>
        </p:sp>
      </p:grpSp>
      <p:sp>
        <p:nvSpPr>
          <p:cNvPr id="21" name="TextBox 21"/>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grpSp>
        <p:nvGrpSpPr>
          <p:cNvPr id="22" name="Group 22"/>
          <p:cNvGrpSpPr/>
          <p:nvPr/>
        </p:nvGrpSpPr>
        <p:grpSpPr>
          <a:xfrm>
            <a:off x="5937397" y="2071482"/>
            <a:ext cx="238125" cy="238125"/>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24" name="Group 24"/>
          <p:cNvGrpSpPr/>
          <p:nvPr/>
        </p:nvGrpSpPr>
        <p:grpSpPr>
          <a:xfrm>
            <a:off x="9706015" y="2071482"/>
            <a:ext cx="238125" cy="238125"/>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26" name="Group 26"/>
          <p:cNvGrpSpPr/>
          <p:nvPr/>
        </p:nvGrpSpPr>
        <p:grpSpPr>
          <a:xfrm>
            <a:off x="13387981" y="2071482"/>
            <a:ext cx="238125" cy="238125"/>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
        <p:nvSpPr>
          <p:cNvPr id="28" name="TextBox 28"/>
          <p:cNvSpPr txBox="1"/>
          <p:nvPr/>
        </p:nvSpPr>
        <p:spPr>
          <a:xfrm>
            <a:off x="643533" y="3156916"/>
            <a:ext cx="17000933" cy="735330"/>
          </a:xfrm>
          <a:prstGeom prst="rect">
            <a:avLst/>
          </a:prstGeom>
        </p:spPr>
        <p:txBody>
          <a:bodyPr lIns="0" tIns="0" rIns="0" bIns="0" rtlCol="0" anchor="t">
            <a:spAutoFit/>
          </a:bodyPr>
          <a:lstStyle/>
          <a:p>
            <a:pPr algn="ctr">
              <a:lnSpc>
                <a:spcPts val="5880"/>
              </a:lnSpc>
            </a:pPr>
            <a:r>
              <a:rPr lang="en-US" sz="4200">
                <a:solidFill>
                  <a:srgbClr val="FFFFFF"/>
                </a:solidFill>
                <a:latin typeface="Arialle Italics"/>
              </a:rPr>
              <a:t>Nhóm cơ tay sau: Mỗi bài 3 hiệp với 8-12 lần/hiệp.</a:t>
            </a:r>
          </a:p>
        </p:txBody>
      </p:sp>
      <p:sp>
        <p:nvSpPr>
          <p:cNvPr id="29" name="AutoShape 29"/>
          <p:cNvSpPr/>
          <p:nvPr/>
        </p:nvSpPr>
        <p:spPr>
          <a:xfrm>
            <a:off x="-752475" y="4314781"/>
            <a:ext cx="19040475" cy="14744"/>
          </a:xfrm>
          <a:prstGeom prst="rect">
            <a:avLst/>
          </a:prstGeom>
          <a:solidFill>
            <a:srgbClr val="F7F9F8"/>
          </a:solidFill>
        </p:spPr>
      </p:sp>
      <p:grpSp>
        <p:nvGrpSpPr>
          <p:cNvPr id="30" name="Group 30"/>
          <p:cNvGrpSpPr/>
          <p:nvPr/>
        </p:nvGrpSpPr>
        <p:grpSpPr>
          <a:xfrm>
            <a:off x="1599908" y="4210463"/>
            <a:ext cx="238125" cy="238125"/>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32" name="Group 32"/>
          <p:cNvGrpSpPr/>
          <p:nvPr/>
        </p:nvGrpSpPr>
        <p:grpSpPr>
          <a:xfrm>
            <a:off x="-319407" y="4633139"/>
            <a:ext cx="4076756" cy="915987"/>
            <a:chOff x="0" y="0"/>
            <a:chExt cx="5435675" cy="1221316"/>
          </a:xfrm>
        </p:grpSpPr>
        <p:sp>
          <p:nvSpPr>
            <p:cNvPr id="33" name="TextBox 33"/>
            <p:cNvSpPr txBox="1"/>
            <p:nvPr/>
          </p:nvSpPr>
          <p:spPr>
            <a:xfrm>
              <a:off x="0" y="834602"/>
              <a:ext cx="5435675" cy="447675"/>
            </a:xfrm>
            <a:prstGeom prst="rect">
              <a:avLst/>
            </a:prstGeom>
          </p:spPr>
          <p:txBody>
            <a:bodyPr lIns="0" tIns="0" rIns="0" bIns="0" rtlCol="0" anchor="t">
              <a:spAutoFit/>
            </a:bodyPr>
            <a:lstStyle/>
            <a:p>
              <a:pPr algn="ctr">
                <a:lnSpc>
                  <a:spcPts val="2850"/>
                </a:lnSpc>
              </a:pPr>
              <a:endParaRPr/>
            </a:p>
          </p:txBody>
        </p:sp>
        <p:sp>
          <p:nvSpPr>
            <p:cNvPr id="34" name="TextBox 34"/>
            <p:cNvSpPr txBox="1"/>
            <p:nvPr/>
          </p:nvSpPr>
          <p:spPr>
            <a:xfrm>
              <a:off x="0" y="-9525"/>
              <a:ext cx="542534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đè tay sau.</a:t>
              </a:r>
            </a:p>
          </p:txBody>
        </p:sp>
      </p:grpSp>
      <p:grpSp>
        <p:nvGrpSpPr>
          <p:cNvPr id="35" name="Group 35"/>
          <p:cNvGrpSpPr/>
          <p:nvPr/>
        </p:nvGrpSpPr>
        <p:grpSpPr>
          <a:xfrm>
            <a:off x="4124744" y="4633139"/>
            <a:ext cx="3863430" cy="915987"/>
            <a:chOff x="0" y="0"/>
            <a:chExt cx="5151240" cy="1221316"/>
          </a:xfrm>
        </p:grpSpPr>
        <p:sp>
          <p:nvSpPr>
            <p:cNvPr id="36" name="TextBox 36"/>
            <p:cNvSpPr txBox="1"/>
            <p:nvPr/>
          </p:nvSpPr>
          <p:spPr>
            <a:xfrm>
              <a:off x="0" y="834602"/>
              <a:ext cx="5151240" cy="447675"/>
            </a:xfrm>
            <a:prstGeom prst="rect">
              <a:avLst/>
            </a:prstGeom>
          </p:spPr>
          <p:txBody>
            <a:bodyPr lIns="0" tIns="0" rIns="0" bIns="0" rtlCol="0" anchor="t">
              <a:spAutoFit/>
            </a:bodyPr>
            <a:lstStyle/>
            <a:p>
              <a:pPr algn="ctr">
                <a:lnSpc>
                  <a:spcPts val="2850"/>
                </a:lnSpc>
              </a:pPr>
              <a:endParaRPr/>
            </a:p>
          </p:txBody>
        </p:sp>
        <p:sp>
          <p:nvSpPr>
            <p:cNvPr id="37" name="TextBox 37"/>
            <p:cNvSpPr txBox="1"/>
            <p:nvPr/>
          </p:nvSpPr>
          <p:spPr>
            <a:xfrm>
              <a:off x="0" y="-9525"/>
              <a:ext cx="5141452"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đẩy ngực trên.</a:t>
              </a:r>
            </a:p>
          </p:txBody>
        </p:sp>
      </p:grpSp>
      <p:grpSp>
        <p:nvGrpSpPr>
          <p:cNvPr id="38" name="Group 38"/>
          <p:cNvGrpSpPr/>
          <p:nvPr/>
        </p:nvGrpSpPr>
        <p:grpSpPr>
          <a:xfrm>
            <a:off x="5937397" y="4210463"/>
            <a:ext cx="238125" cy="238125"/>
            <a:chOff x="0" y="0"/>
            <a:chExt cx="6350000" cy="6350000"/>
          </a:xfrm>
        </p:grpSpPr>
        <p:sp>
          <p:nvSpPr>
            <p:cNvPr id="39" name="Freeform 3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40" name="Group 40"/>
          <p:cNvGrpSpPr/>
          <p:nvPr/>
        </p:nvGrpSpPr>
        <p:grpSpPr>
          <a:xfrm>
            <a:off x="9706015" y="4210463"/>
            <a:ext cx="238125" cy="238125"/>
            <a:chOff x="0" y="0"/>
            <a:chExt cx="6350000" cy="6350000"/>
          </a:xfrm>
        </p:grpSpPr>
        <p:sp>
          <p:nvSpPr>
            <p:cNvPr id="41" name="Freeform 4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42" name="Group 42"/>
          <p:cNvGrpSpPr/>
          <p:nvPr/>
        </p:nvGrpSpPr>
        <p:grpSpPr>
          <a:xfrm>
            <a:off x="13387981" y="4210463"/>
            <a:ext cx="238125" cy="238125"/>
            <a:chOff x="0" y="0"/>
            <a:chExt cx="6350000" cy="6350000"/>
          </a:xfrm>
        </p:grpSpPr>
        <p:sp>
          <p:nvSpPr>
            <p:cNvPr id="43" name="Freeform 4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
        <p:nvSpPr>
          <p:cNvPr id="44" name="TextBox 44"/>
          <p:cNvSpPr txBox="1"/>
          <p:nvPr/>
        </p:nvSpPr>
        <p:spPr>
          <a:xfrm>
            <a:off x="643533" y="5133836"/>
            <a:ext cx="17000933" cy="735330"/>
          </a:xfrm>
          <a:prstGeom prst="rect">
            <a:avLst/>
          </a:prstGeom>
        </p:spPr>
        <p:txBody>
          <a:bodyPr lIns="0" tIns="0" rIns="0" bIns="0" rtlCol="0" anchor="t">
            <a:spAutoFit/>
          </a:bodyPr>
          <a:lstStyle/>
          <a:p>
            <a:pPr algn="ctr">
              <a:lnSpc>
                <a:spcPts val="5880"/>
              </a:lnSpc>
            </a:pPr>
            <a:r>
              <a:rPr lang="en-US" sz="4200">
                <a:solidFill>
                  <a:srgbClr val="FFFFFF"/>
                </a:solidFill>
                <a:latin typeface="Arialle Italics"/>
              </a:rPr>
              <a:t>Nhóm cơ vai sau – lưng rộng: Mỗi bài 3 set với 8-12reps/set.</a:t>
            </a:r>
          </a:p>
        </p:txBody>
      </p:sp>
      <p:sp>
        <p:nvSpPr>
          <p:cNvPr id="45" name="AutoShape 45"/>
          <p:cNvSpPr/>
          <p:nvPr/>
        </p:nvSpPr>
        <p:spPr>
          <a:xfrm>
            <a:off x="-752475" y="6117081"/>
            <a:ext cx="19040475" cy="14744"/>
          </a:xfrm>
          <a:prstGeom prst="rect">
            <a:avLst/>
          </a:prstGeom>
          <a:solidFill>
            <a:srgbClr val="F7F9F8"/>
          </a:solidFill>
        </p:spPr>
      </p:sp>
      <p:grpSp>
        <p:nvGrpSpPr>
          <p:cNvPr id="46" name="Group 46"/>
          <p:cNvGrpSpPr/>
          <p:nvPr/>
        </p:nvGrpSpPr>
        <p:grpSpPr>
          <a:xfrm>
            <a:off x="1599908" y="6131825"/>
            <a:ext cx="238125" cy="238125"/>
            <a:chOff x="0" y="0"/>
            <a:chExt cx="6350000" cy="6350000"/>
          </a:xfrm>
        </p:grpSpPr>
        <p:sp>
          <p:nvSpPr>
            <p:cNvPr id="47" name="Freeform 4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48" name="Group 48"/>
          <p:cNvGrpSpPr/>
          <p:nvPr/>
        </p:nvGrpSpPr>
        <p:grpSpPr>
          <a:xfrm>
            <a:off x="-319407" y="6554501"/>
            <a:ext cx="4076756" cy="915987"/>
            <a:chOff x="0" y="0"/>
            <a:chExt cx="5435675" cy="1221316"/>
          </a:xfrm>
        </p:grpSpPr>
        <p:sp>
          <p:nvSpPr>
            <p:cNvPr id="49" name="TextBox 49"/>
            <p:cNvSpPr txBox="1"/>
            <p:nvPr/>
          </p:nvSpPr>
          <p:spPr>
            <a:xfrm>
              <a:off x="0" y="834602"/>
              <a:ext cx="5435675" cy="447675"/>
            </a:xfrm>
            <a:prstGeom prst="rect">
              <a:avLst/>
            </a:prstGeom>
          </p:spPr>
          <p:txBody>
            <a:bodyPr lIns="0" tIns="0" rIns="0" bIns="0" rtlCol="0" anchor="t">
              <a:spAutoFit/>
            </a:bodyPr>
            <a:lstStyle/>
            <a:p>
              <a:pPr algn="ctr">
                <a:lnSpc>
                  <a:spcPts val="2850"/>
                </a:lnSpc>
              </a:pPr>
              <a:endParaRPr/>
            </a:p>
          </p:txBody>
        </p:sp>
        <p:sp>
          <p:nvSpPr>
            <p:cNvPr id="50" name="TextBox 50"/>
            <p:cNvSpPr txBox="1"/>
            <p:nvPr/>
          </p:nvSpPr>
          <p:spPr>
            <a:xfrm>
              <a:off x="0" y="-9525"/>
              <a:ext cx="542534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đẩy vai sau.</a:t>
              </a:r>
            </a:p>
          </p:txBody>
        </p:sp>
      </p:grpSp>
      <p:grpSp>
        <p:nvGrpSpPr>
          <p:cNvPr id="51" name="Group 51"/>
          <p:cNvGrpSpPr/>
          <p:nvPr/>
        </p:nvGrpSpPr>
        <p:grpSpPr>
          <a:xfrm>
            <a:off x="4124744" y="6554501"/>
            <a:ext cx="3863430" cy="915987"/>
            <a:chOff x="0" y="0"/>
            <a:chExt cx="5151240" cy="1221316"/>
          </a:xfrm>
        </p:grpSpPr>
        <p:sp>
          <p:nvSpPr>
            <p:cNvPr id="52" name="TextBox 52"/>
            <p:cNvSpPr txBox="1"/>
            <p:nvPr/>
          </p:nvSpPr>
          <p:spPr>
            <a:xfrm>
              <a:off x="0" y="834602"/>
              <a:ext cx="5151240" cy="447675"/>
            </a:xfrm>
            <a:prstGeom prst="rect">
              <a:avLst/>
            </a:prstGeom>
          </p:spPr>
          <p:txBody>
            <a:bodyPr lIns="0" tIns="0" rIns="0" bIns="0" rtlCol="0" anchor="t">
              <a:spAutoFit/>
            </a:bodyPr>
            <a:lstStyle/>
            <a:p>
              <a:pPr algn="ctr">
                <a:lnSpc>
                  <a:spcPts val="2850"/>
                </a:lnSpc>
              </a:pPr>
              <a:endParaRPr/>
            </a:p>
          </p:txBody>
        </p:sp>
        <p:sp>
          <p:nvSpPr>
            <p:cNvPr id="53" name="TextBox 53"/>
            <p:cNvSpPr txBox="1"/>
            <p:nvPr/>
          </p:nvSpPr>
          <p:spPr>
            <a:xfrm>
              <a:off x="0" y="-9525"/>
              <a:ext cx="5141452"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kéo lưng rộng.</a:t>
              </a:r>
            </a:p>
          </p:txBody>
        </p:sp>
      </p:grpSp>
      <p:grpSp>
        <p:nvGrpSpPr>
          <p:cNvPr id="54" name="Group 54"/>
          <p:cNvGrpSpPr/>
          <p:nvPr/>
        </p:nvGrpSpPr>
        <p:grpSpPr>
          <a:xfrm>
            <a:off x="5937397" y="6131825"/>
            <a:ext cx="238125" cy="238125"/>
            <a:chOff x="0" y="0"/>
            <a:chExt cx="6350000" cy="6350000"/>
          </a:xfrm>
        </p:grpSpPr>
        <p:sp>
          <p:nvSpPr>
            <p:cNvPr id="55" name="Freeform 5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56" name="Group 56"/>
          <p:cNvGrpSpPr/>
          <p:nvPr/>
        </p:nvGrpSpPr>
        <p:grpSpPr>
          <a:xfrm>
            <a:off x="9706015" y="6131825"/>
            <a:ext cx="238125" cy="238125"/>
            <a:chOff x="0" y="0"/>
            <a:chExt cx="6350000" cy="6350000"/>
          </a:xfrm>
        </p:grpSpPr>
        <p:sp>
          <p:nvSpPr>
            <p:cNvPr id="57" name="Freeform 5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58" name="Group 58"/>
          <p:cNvGrpSpPr/>
          <p:nvPr/>
        </p:nvGrpSpPr>
        <p:grpSpPr>
          <a:xfrm>
            <a:off x="13387981" y="6131825"/>
            <a:ext cx="238125" cy="238125"/>
            <a:chOff x="0" y="0"/>
            <a:chExt cx="6350000" cy="6350000"/>
          </a:xfrm>
        </p:grpSpPr>
        <p:sp>
          <p:nvSpPr>
            <p:cNvPr id="59" name="Freeform 5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60" name="Group 60"/>
          <p:cNvGrpSpPr/>
          <p:nvPr/>
        </p:nvGrpSpPr>
        <p:grpSpPr>
          <a:xfrm>
            <a:off x="7893363" y="6554501"/>
            <a:ext cx="3863430" cy="915987"/>
            <a:chOff x="0" y="0"/>
            <a:chExt cx="5151240" cy="1221316"/>
          </a:xfrm>
        </p:grpSpPr>
        <p:sp>
          <p:nvSpPr>
            <p:cNvPr id="61" name="TextBox 61"/>
            <p:cNvSpPr txBox="1"/>
            <p:nvPr/>
          </p:nvSpPr>
          <p:spPr>
            <a:xfrm>
              <a:off x="0" y="834602"/>
              <a:ext cx="5151240" cy="447675"/>
            </a:xfrm>
            <a:prstGeom prst="rect">
              <a:avLst/>
            </a:prstGeom>
          </p:spPr>
          <p:txBody>
            <a:bodyPr lIns="0" tIns="0" rIns="0" bIns="0" rtlCol="0" anchor="t">
              <a:spAutoFit/>
            </a:bodyPr>
            <a:lstStyle/>
            <a:p>
              <a:pPr algn="ctr">
                <a:lnSpc>
                  <a:spcPts val="2850"/>
                </a:lnSpc>
              </a:pPr>
              <a:endParaRPr/>
            </a:p>
          </p:txBody>
        </p:sp>
        <p:sp>
          <p:nvSpPr>
            <p:cNvPr id="62" name="TextBox 62"/>
            <p:cNvSpPr txBox="1"/>
            <p:nvPr/>
          </p:nvSpPr>
          <p:spPr>
            <a:xfrm>
              <a:off x="0" y="-9525"/>
              <a:ext cx="5141452"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vươn lưng rộng.</a:t>
              </a:r>
            </a:p>
          </p:txBody>
        </p:sp>
      </p:grpSp>
      <p:sp>
        <p:nvSpPr>
          <p:cNvPr id="63" name="TextBox 63"/>
          <p:cNvSpPr txBox="1"/>
          <p:nvPr/>
        </p:nvSpPr>
        <p:spPr>
          <a:xfrm>
            <a:off x="787089" y="7055199"/>
            <a:ext cx="17000933" cy="735330"/>
          </a:xfrm>
          <a:prstGeom prst="rect">
            <a:avLst/>
          </a:prstGeom>
        </p:spPr>
        <p:txBody>
          <a:bodyPr lIns="0" tIns="0" rIns="0" bIns="0" rtlCol="0" anchor="t">
            <a:spAutoFit/>
          </a:bodyPr>
          <a:lstStyle/>
          <a:p>
            <a:pPr algn="ctr">
              <a:lnSpc>
                <a:spcPts val="5880"/>
              </a:lnSpc>
            </a:pPr>
            <a:r>
              <a:rPr lang="en-US" sz="4200">
                <a:solidFill>
                  <a:srgbClr val="FFFFFF"/>
                </a:solidFill>
                <a:latin typeface="Arialle Italics"/>
              </a:rPr>
              <a:t>Nhóm cơ tay trước: Mỗi bài 3 set với 8-12reps/set.</a:t>
            </a:r>
          </a:p>
        </p:txBody>
      </p:sp>
      <p:sp>
        <p:nvSpPr>
          <p:cNvPr id="64" name="AutoShape 64"/>
          <p:cNvSpPr/>
          <p:nvPr/>
        </p:nvSpPr>
        <p:spPr>
          <a:xfrm>
            <a:off x="-752475" y="8047767"/>
            <a:ext cx="19040475" cy="14744"/>
          </a:xfrm>
          <a:prstGeom prst="rect">
            <a:avLst/>
          </a:prstGeom>
          <a:solidFill>
            <a:srgbClr val="F7F9F8"/>
          </a:solidFill>
        </p:spPr>
      </p:sp>
      <p:grpSp>
        <p:nvGrpSpPr>
          <p:cNvPr id="65" name="Group 65"/>
          <p:cNvGrpSpPr/>
          <p:nvPr/>
        </p:nvGrpSpPr>
        <p:grpSpPr>
          <a:xfrm>
            <a:off x="1599908" y="8062511"/>
            <a:ext cx="238125" cy="238125"/>
            <a:chOff x="0" y="0"/>
            <a:chExt cx="6350000" cy="6350000"/>
          </a:xfrm>
        </p:grpSpPr>
        <p:sp>
          <p:nvSpPr>
            <p:cNvPr id="66" name="Freeform 6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67" name="Group 67"/>
          <p:cNvGrpSpPr/>
          <p:nvPr/>
        </p:nvGrpSpPr>
        <p:grpSpPr>
          <a:xfrm>
            <a:off x="-319407" y="8485188"/>
            <a:ext cx="4076756" cy="915987"/>
            <a:chOff x="0" y="0"/>
            <a:chExt cx="5435675" cy="1221316"/>
          </a:xfrm>
        </p:grpSpPr>
        <p:sp>
          <p:nvSpPr>
            <p:cNvPr id="68" name="TextBox 68"/>
            <p:cNvSpPr txBox="1"/>
            <p:nvPr/>
          </p:nvSpPr>
          <p:spPr>
            <a:xfrm>
              <a:off x="0" y="834602"/>
              <a:ext cx="5435675" cy="447675"/>
            </a:xfrm>
            <a:prstGeom prst="rect">
              <a:avLst/>
            </a:prstGeom>
          </p:spPr>
          <p:txBody>
            <a:bodyPr lIns="0" tIns="0" rIns="0" bIns="0" rtlCol="0" anchor="t">
              <a:spAutoFit/>
            </a:bodyPr>
            <a:lstStyle/>
            <a:p>
              <a:pPr algn="ctr">
                <a:lnSpc>
                  <a:spcPts val="2850"/>
                </a:lnSpc>
              </a:pPr>
              <a:endParaRPr/>
            </a:p>
          </p:txBody>
        </p:sp>
        <p:sp>
          <p:nvSpPr>
            <p:cNvPr id="69" name="TextBox 69"/>
            <p:cNvSpPr txBox="1"/>
            <p:nvPr/>
          </p:nvSpPr>
          <p:spPr>
            <a:xfrm>
              <a:off x="0" y="-9525"/>
              <a:ext cx="5425347"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Ngồi kéo tay trước.</a:t>
              </a:r>
            </a:p>
          </p:txBody>
        </p:sp>
      </p:grpSp>
      <p:grpSp>
        <p:nvGrpSpPr>
          <p:cNvPr id="70" name="Group 70"/>
          <p:cNvGrpSpPr/>
          <p:nvPr/>
        </p:nvGrpSpPr>
        <p:grpSpPr>
          <a:xfrm>
            <a:off x="4124744" y="8485188"/>
            <a:ext cx="3863430" cy="915987"/>
            <a:chOff x="0" y="0"/>
            <a:chExt cx="5151240" cy="1221316"/>
          </a:xfrm>
        </p:grpSpPr>
        <p:sp>
          <p:nvSpPr>
            <p:cNvPr id="71" name="TextBox 71"/>
            <p:cNvSpPr txBox="1"/>
            <p:nvPr/>
          </p:nvSpPr>
          <p:spPr>
            <a:xfrm>
              <a:off x="0" y="834602"/>
              <a:ext cx="5151240" cy="447675"/>
            </a:xfrm>
            <a:prstGeom prst="rect">
              <a:avLst/>
            </a:prstGeom>
          </p:spPr>
          <p:txBody>
            <a:bodyPr lIns="0" tIns="0" rIns="0" bIns="0" rtlCol="0" anchor="t">
              <a:spAutoFit/>
            </a:bodyPr>
            <a:lstStyle/>
            <a:p>
              <a:pPr algn="ctr">
                <a:lnSpc>
                  <a:spcPts val="2850"/>
                </a:lnSpc>
              </a:pPr>
              <a:endParaRPr/>
            </a:p>
          </p:txBody>
        </p:sp>
        <p:sp>
          <p:nvSpPr>
            <p:cNvPr id="72" name="TextBox 72"/>
            <p:cNvSpPr txBox="1"/>
            <p:nvPr/>
          </p:nvSpPr>
          <p:spPr>
            <a:xfrm>
              <a:off x="0" y="-9525"/>
              <a:ext cx="5141452" cy="497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Đứng kéo tay trước.</a:t>
              </a:r>
            </a:p>
          </p:txBody>
        </p:sp>
      </p:grpSp>
      <p:grpSp>
        <p:nvGrpSpPr>
          <p:cNvPr id="73" name="Group 73"/>
          <p:cNvGrpSpPr/>
          <p:nvPr/>
        </p:nvGrpSpPr>
        <p:grpSpPr>
          <a:xfrm>
            <a:off x="5937397" y="8062511"/>
            <a:ext cx="238125" cy="238125"/>
            <a:chOff x="0" y="0"/>
            <a:chExt cx="6350000" cy="6350000"/>
          </a:xfrm>
        </p:grpSpPr>
        <p:sp>
          <p:nvSpPr>
            <p:cNvPr id="74" name="Freeform 7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75" name="Group 75"/>
          <p:cNvGrpSpPr/>
          <p:nvPr/>
        </p:nvGrpSpPr>
        <p:grpSpPr>
          <a:xfrm>
            <a:off x="9706015" y="8062511"/>
            <a:ext cx="238125" cy="238125"/>
            <a:chOff x="0" y="0"/>
            <a:chExt cx="6350000" cy="6350000"/>
          </a:xfrm>
        </p:grpSpPr>
        <p:sp>
          <p:nvSpPr>
            <p:cNvPr id="76" name="Freeform 7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77" name="Group 77"/>
          <p:cNvGrpSpPr/>
          <p:nvPr/>
        </p:nvGrpSpPr>
        <p:grpSpPr>
          <a:xfrm>
            <a:off x="13387981" y="8062511"/>
            <a:ext cx="238125" cy="238125"/>
            <a:chOff x="0" y="0"/>
            <a:chExt cx="6350000" cy="6350000"/>
          </a:xfrm>
        </p:grpSpPr>
        <p:sp>
          <p:nvSpPr>
            <p:cNvPr id="78" name="Freeform 7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383323" y="3319608"/>
            <a:ext cx="3531669" cy="4490265"/>
          </a:xfrm>
          <a:prstGeom prst="rect">
            <a:avLst/>
          </a:prstGeom>
        </p:spPr>
      </p:pic>
      <p:pic>
        <p:nvPicPr>
          <p:cNvPr id="5" name="Picture 5"/>
          <p:cNvPicPr>
            <a:picLocks noChangeAspect="1"/>
          </p:cNvPicPr>
          <p:nvPr/>
        </p:nvPicPr>
        <p:blipFill>
          <a:blip r:embed="rId4"/>
          <a:srcRect/>
          <a:stretch>
            <a:fillRect/>
          </a:stretch>
        </p:blipFill>
        <p:spPr>
          <a:xfrm>
            <a:off x="4158373" y="3319608"/>
            <a:ext cx="3697865" cy="4490265"/>
          </a:xfrm>
          <a:prstGeom prst="rect">
            <a:avLst/>
          </a:prstGeom>
        </p:spPr>
      </p:pic>
      <p:pic>
        <p:nvPicPr>
          <p:cNvPr id="6" name="Picture 6"/>
          <p:cNvPicPr>
            <a:picLocks noChangeAspect="1"/>
          </p:cNvPicPr>
          <p:nvPr/>
        </p:nvPicPr>
        <p:blipFill>
          <a:blip r:embed="rId5"/>
          <a:srcRect/>
          <a:stretch>
            <a:fillRect/>
          </a:stretch>
        </p:blipFill>
        <p:spPr>
          <a:xfrm>
            <a:off x="9529167" y="3082578"/>
            <a:ext cx="3945088" cy="2714899"/>
          </a:xfrm>
          <a:prstGeom prst="rect">
            <a:avLst/>
          </a:prstGeom>
        </p:spPr>
      </p:pic>
      <p:pic>
        <p:nvPicPr>
          <p:cNvPr id="7" name="Picture 7"/>
          <p:cNvPicPr>
            <a:picLocks noChangeAspect="1"/>
          </p:cNvPicPr>
          <p:nvPr/>
        </p:nvPicPr>
        <p:blipFill>
          <a:blip r:embed="rId6"/>
          <a:srcRect/>
          <a:stretch>
            <a:fillRect/>
          </a:stretch>
        </p:blipFill>
        <p:spPr>
          <a:xfrm>
            <a:off x="13621955" y="3082578"/>
            <a:ext cx="3901706" cy="2690346"/>
          </a:xfrm>
          <a:prstGeom prst="rect">
            <a:avLst/>
          </a:prstGeom>
        </p:spPr>
      </p:pic>
      <p:pic>
        <p:nvPicPr>
          <p:cNvPr id="8" name="Picture 8"/>
          <p:cNvPicPr>
            <a:picLocks noChangeAspect="1"/>
          </p:cNvPicPr>
          <p:nvPr/>
        </p:nvPicPr>
        <p:blipFill>
          <a:blip r:embed="rId7"/>
          <a:srcRect/>
          <a:stretch>
            <a:fillRect/>
          </a:stretch>
        </p:blipFill>
        <p:spPr>
          <a:xfrm>
            <a:off x="9911223" y="6042098"/>
            <a:ext cx="3563031" cy="3402200"/>
          </a:xfrm>
          <a:prstGeom prst="rect">
            <a:avLst/>
          </a:prstGeom>
        </p:spPr>
      </p:pic>
      <p:pic>
        <p:nvPicPr>
          <p:cNvPr id="9" name="Picture 9"/>
          <p:cNvPicPr>
            <a:picLocks noChangeAspect="1"/>
          </p:cNvPicPr>
          <p:nvPr/>
        </p:nvPicPr>
        <p:blipFill>
          <a:blip r:embed="rId8"/>
          <a:srcRect/>
          <a:stretch>
            <a:fillRect/>
          </a:stretch>
        </p:blipFill>
        <p:spPr>
          <a:xfrm>
            <a:off x="13621955" y="6042098"/>
            <a:ext cx="3372984" cy="3410883"/>
          </a:xfrm>
          <a:prstGeom prst="rect">
            <a:avLst/>
          </a:prstGeom>
        </p:spPr>
      </p:pic>
      <p:sp>
        <p:nvSpPr>
          <p:cNvPr id="10" name="TextBox 10"/>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sp>
        <p:nvSpPr>
          <p:cNvPr id="11" name="TextBox 11"/>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chân</a:t>
            </a:r>
            <a:r>
              <a:rPr lang="en-US" sz="4200">
                <a:solidFill>
                  <a:srgbClr val="000000"/>
                </a:solidFill>
                <a:latin typeface="Arialle Italics"/>
              </a:rPr>
              <a:t> 3 hiệp lần lượt 12-15-18 lần/hiệp</a:t>
            </a:r>
          </a:p>
        </p:txBody>
      </p:sp>
      <p:sp>
        <p:nvSpPr>
          <p:cNvPr id="12" name="TextBox 12"/>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3" name="TextBox 13"/>
          <p:cNvSpPr txBox="1"/>
          <p:nvPr/>
        </p:nvSpPr>
        <p:spPr>
          <a:xfrm>
            <a:off x="102870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 Bài tập đứng gánh đùi trước:</a:t>
            </a:r>
          </a:p>
        </p:txBody>
      </p:sp>
      <p:sp>
        <p:nvSpPr>
          <p:cNvPr id="14" name="TextBox 14"/>
          <p:cNvSpPr txBox="1"/>
          <p:nvPr/>
        </p:nvSpPr>
        <p:spPr>
          <a:xfrm>
            <a:off x="1150171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 Bài tập nằm đạp đùi trước: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383323" y="3319608"/>
            <a:ext cx="2994087" cy="3806768"/>
          </a:xfrm>
          <a:prstGeom prst="rect">
            <a:avLst/>
          </a:prstGeom>
        </p:spPr>
      </p:pic>
      <p:pic>
        <p:nvPicPr>
          <p:cNvPr id="5" name="Picture 5"/>
          <p:cNvPicPr>
            <a:picLocks noChangeAspect="1"/>
          </p:cNvPicPr>
          <p:nvPr/>
        </p:nvPicPr>
        <p:blipFill>
          <a:blip r:embed="rId4"/>
          <a:srcRect/>
          <a:stretch>
            <a:fillRect/>
          </a:stretch>
        </p:blipFill>
        <p:spPr>
          <a:xfrm>
            <a:off x="3576233" y="3319608"/>
            <a:ext cx="3134985" cy="3806768"/>
          </a:xfrm>
          <a:prstGeom prst="rect">
            <a:avLst/>
          </a:prstGeom>
        </p:spPr>
      </p:pic>
      <p:pic>
        <p:nvPicPr>
          <p:cNvPr id="6" name="Picture 6"/>
          <p:cNvPicPr>
            <a:picLocks noChangeAspect="1"/>
          </p:cNvPicPr>
          <p:nvPr/>
        </p:nvPicPr>
        <p:blipFill>
          <a:blip r:embed="rId5"/>
          <a:srcRect l="15621" r="3604"/>
          <a:stretch>
            <a:fillRect/>
          </a:stretch>
        </p:blipFill>
        <p:spPr>
          <a:xfrm>
            <a:off x="7561076" y="3319608"/>
            <a:ext cx="3593568" cy="3061631"/>
          </a:xfrm>
          <a:prstGeom prst="rect">
            <a:avLst/>
          </a:prstGeom>
        </p:spPr>
      </p:pic>
      <p:pic>
        <p:nvPicPr>
          <p:cNvPr id="7" name="Picture 7"/>
          <p:cNvPicPr>
            <a:picLocks noChangeAspect="1"/>
          </p:cNvPicPr>
          <p:nvPr/>
        </p:nvPicPr>
        <p:blipFill>
          <a:blip r:embed="rId6"/>
          <a:srcRect l="7897"/>
          <a:stretch>
            <a:fillRect/>
          </a:stretch>
        </p:blipFill>
        <p:spPr>
          <a:xfrm>
            <a:off x="7561076" y="6567954"/>
            <a:ext cx="3593568" cy="2690346"/>
          </a:xfrm>
          <a:prstGeom prst="rect">
            <a:avLst/>
          </a:prstGeom>
        </p:spPr>
      </p:pic>
      <p:pic>
        <p:nvPicPr>
          <p:cNvPr id="8" name="Picture 8"/>
          <p:cNvPicPr>
            <a:picLocks noChangeAspect="1"/>
          </p:cNvPicPr>
          <p:nvPr/>
        </p:nvPicPr>
        <p:blipFill>
          <a:blip r:embed="rId7"/>
          <a:srcRect t="3469" b="3469"/>
          <a:stretch>
            <a:fillRect/>
          </a:stretch>
        </p:blipFill>
        <p:spPr>
          <a:xfrm>
            <a:off x="11364511" y="6567954"/>
            <a:ext cx="3027613" cy="2690346"/>
          </a:xfrm>
          <a:prstGeom prst="rect">
            <a:avLst/>
          </a:prstGeom>
        </p:spPr>
      </p:pic>
      <p:pic>
        <p:nvPicPr>
          <p:cNvPr id="9" name="Picture 9"/>
          <p:cNvPicPr>
            <a:picLocks noChangeAspect="1"/>
          </p:cNvPicPr>
          <p:nvPr/>
        </p:nvPicPr>
        <p:blipFill>
          <a:blip r:embed="rId8"/>
          <a:srcRect/>
          <a:stretch>
            <a:fillRect/>
          </a:stretch>
        </p:blipFill>
        <p:spPr>
          <a:xfrm>
            <a:off x="11364511" y="3319608"/>
            <a:ext cx="3027613" cy="3061631"/>
          </a:xfrm>
          <a:prstGeom prst="rect">
            <a:avLst/>
          </a:prstGeom>
        </p:spPr>
      </p:pic>
      <p:pic>
        <p:nvPicPr>
          <p:cNvPr id="10" name="Picture 10"/>
          <p:cNvPicPr>
            <a:picLocks noChangeAspect="1"/>
          </p:cNvPicPr>
          <p:nvPr/>
        </p:nvPicPr>
        <p:blipFill>
          <a:blip r:embed="rId9"/>
          <a:srcRect l="1904" r="1904"/>
          <a:stretch>
            <a:fillRect/>
          </a:stretch>
        </p:blipFill>
        <p:spPr>
          <a:xfrm>
            <a:off x="14650513" y="3319608"/>
            <a:ext cx="3379121" cy="3061631"/>
          </a:xfrm>
          <a:prstGeom prst="rect">
            <a:avLst/>
          </a:prstGeom>
        </p:spPr>
      </p:pic>
      <p:pic>
        <p:nvPicPr>
          <p:cNvPr id="11" name="Picture 11"/>
          <p:cNvPicPr>
            <a:picLocks noChangeAspect="1"/>
          </p:cNvPicPr>
          <p:nvPr/>
        </p:nvPicPr>
        <p:blipFill>
          <a:blip r:embed="rId10"/>
          <a:srcRect t="7335" b="7335"/>
          <a:stretch>
            <a:fillRect/>
          </a:stretch>
        </p:blipFill>
        <p:spPr>
          <a:xfrm>
            <a:off x="14650513" y="6615610"/>
            <a:ext cx="3379121" cy="2595033"/>
          </a:xfrm>
          <a:prstGeom prst="rect">
            <a:avLst/>
          </a:prstGeom>
        </p:spPr>
      </p:pic>
      <p:sp>
        <p:nvSpPr>
          <p:cNvPr id="12" name="TextBox 12"/>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sp>
        <p:nvSpPr>
          <p:cNvPr id="13" name="TextBox 1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4" name="TextBox 14"/>
          <p:cNvSpPr txBox="1"/>
          <p:nvPr/>
        </p:nvSpPr>
        <p:spPr>
          <a:xfrm>
            <a:off x="102870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 Bài tập đứng gánh đùi trước:</a:t>
            </a:r>
          </a:p>
        </p:txBody>
      </p:sp>
      <p:sp>
        <p:nvSpPr>
          <p:cNvPr id="15" name="TextBox 15"/>
          <p:cNvSpPr txBox="1"/>
          <p:nvPr/>
        </p:nvSpPr>
        <p:spPr>
          <a:xfrm>
            <a:off x="1150171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 Bài tập nằm đạp đùi trước:</a:t>
            </a:r>
          </a:p>
        </p:txBody>
      </p:sp>
      <p:sp>
        <p:nvSpPr>
          <p:cNvPr id="16" name="TextBox 16"/>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chân</a:t>
            </a:r>
            <a:r>
              <a:rPr lang="en-US" sz="4200">
                <a:solidFill>
                  <a:srgbClr val="000000"/>
                </a:solidFill>
                <a:latin typeface="Arialle Italics"/>
              </a:rPr>
              <a:t> 3 hiệp lần lượt 12-15-18 lần/hiệp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478173" y="3396949"/>
            <a:ext cx="4054617" cy="4100692"/>
          </a:xfrm>
          <a:prstGeom prst="rect">
            <a:avLst/>
          </a:prstGeom>
        </p:spPr>
      </p:pic>
      <p:pic>
        <p:nvPicPr>
          <p:cNvPr id="5" name="Picture 5"/>
          <p:cNvPicPr>
            <a:picLocks noChangeAspect="1"/>
          </p:cNvPicPr>
          <p:nvPr/>
        </p:nvPicPr>
        <p:blipFill>
          <a:blip r:embed="rId4"/>
          <a:srcRect/>
          <a:stretch>
            <a:fillRect/>
          </a:stretch>
        </p:blipFill>
        <p:spPr>
          <a:xfrm>
            <a:off x="4717579" y="3396949"/>
            <a:ext cx="4100692" cy="4100692"/>
          </a:xfrm>
          <a:prstGeom prst="rect">
            <a:avLst/>
          </a:prstGeom>
        </p:spPr>
      </p:pic>
      <p:pic>
        <p:nvPicPr>
          <p:cNvPr id="6" name="Picture 6"/>
          <p:cNvPicPr>
            <a:picLocks noChangeAspect="1"/>
          </p:cNvPicPr>
          <p:nvPr/>
        </p:nvPicPr>
        <p:blipFill>
          <a:blip r:embed="rId4"/>
          <a:srcRect/>
          <a:stretch>
            <a:fillRect/>
          </a:stretch>
        </p:blipFill>
        <p:spPr>
          <a:xfrm>
            <a:off x="9451365" y="3396949"/>
            <a:ext cx="4100692" cy="4100692"/>
          </a:xfrm>
          <a:prstGeom prst="rect">
            <a:avLst/>
          </a:prstGeom>
        </p:spPr>
      </p:pic>
      <p:pic>
        <p:nvPicPr>
          <p:cNvPr id="7" name="Picture 7"/>
          <p:cNvPicPr>
            <a:picLocks noChangeAspect="1"/>
          </p:cNvPicPr>
          <p:nvPr/>
        </p:nvPicPr>
        <p:blipFill>
          <a:blip r:embed="rId3"/>
          <a:srcRect/>
          <a:stretch>
            <a:fillRect/>
          </a:stretch>
        </p:blipFill>
        <p:spPr>
          <a:xfrm>
            <a:off x="13733406" y="3396949"/>
            <a:ext cx="4054617" cy="4100692"/>
          </a:xfrm>
          <a:prstGeom prst="rect">
            <a:avLst/>
          </a:prstGeom>
        </p:spPr>
      </p:pic>
      <p:sp>
        <p:nvSpPr>
          <p:cNvPr id="8" name="TextBox 8"/>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350957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dạng đùi:</a:t>
            </a:r>
          </a:p>
        </p:txBody>
      </p:sp>
      <p:sp>
        <p:nvSpPr>
          <p:cNvPr id="11" name="TextBox 11"/>
          <p:cNvSpPr txBox="1"/>
          <p:nvPr/>
        </p:nvSpPr>
        <p:spPr>
          <a:xfrm>
            <a:off x="12164233"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ngồi khép đùi:</a:t>
            </a:r>
          </a:p>
        </p:txBody>
      </p:sp>
      <p:sp>
        <p:nvSpPr>
          <p:cNvPr id="12" name="TextBox 12"/>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FFFFFF"/>
                </a:solidFill>
                <a:latin typeface="Arialle Italics"/>
              </a:rPr>
              <a:t>Mỗi bài tập </a:t>
            </a:r>
            <a:r>
              <a:rPr lang="en-US" sz="4200" u="sng">
                <a:solidFill>
                  <a:srgbClr val="FFFFFF"/>
                </a:solidFill>
                <a:latin typeface="Arialle Italics"/>
              </a:rPr>
              <a:t>chân</a:t>
            </a:r>
            <a:r>
              <a:rPr lang="en-US" sz="4200">
                <a:solidFill>
                  <a:srgbClr val="FFFFFF"/>
                </a:solidFill>
                <a:latin typeface="Arialle Italics"/>
              </a:rPr>
              <a:t> 3 hiệp lần lượt 12-15-18 lần/hiệp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790575" y="3337153"/>
            <a:ext cx="19869150" cy="133350"/>
          </a:xfrm>
          <a:prstGeom prst="rect">
            <a:avLst/>
          </a:prstGeom>
          <a:solidFill>
            <a:srgbClr val="F7F9F8"/>
          </a:solidFill>
        </p:spPr>
      </p:sp>
      <p:sp>
        <p:nvSpPr>
          <p:cNvPr id="3" name="AutoShape 3"/>
          <p:cNvSpPr/>
          <p:nvPr/>
        </p:nvSpPr>
        <p:spPr>
          <a:xfrm>
            <a:off x="-824814" y="9653889"/>
            <a:ext cx="19937627" cy="1065598"/>
          </a:xfrm>
          <a:prstGeom prst="rect">
            <a:avLst/>
          </a:prstGeom>
          <a:solidFill>
            <a:srgbClr val="7ED957"/>
          </a:solidFill>
        </p:spPr>
      </p:sp>
      <p:grpSp>
        <p:nvGrpSpPr>
          <p:cNvPr id="4" name="Group 4"/>
          <p:cNvGrpSpPr/>
          <p:nvPr/>
        </p:nvGrpSpPr>
        <p:grpSpPr>
          <a:xfrm>
            <a:off x="1485466" y="3127603"/>
            <a:ext cx="552450" cy="5524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6" name="Group 6"/>
          <p:cNvGrpSpPr/>
          <p:nvPr/>
        </p:nvGrpSpPr>
        <p:grpSpPr>
          <a:xfrm>
            <a:off x="8867775" y="3127603"/>
            <a:ext cx="552450" cy="55245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8" name="Group 8"/>
          <p:cNvGrpSpPr/>
          <p:nvPr/>
        </p:nvGrpSpPr>
        <p:grpSpPr>
          <a:xfrm>
            <a:off x="12561903" y="3127603"/>
            <a:ext cx="552450" cy="5524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0" name="Group 10"/>
          <p:cNvGrpSpPr/>
          <p:nvPr/>
        </p:nvGrpSpPr>
        <p:grpSpPr>
          <a:xfrm>
            <a:off x="16173600" y="3127603"/>
            <a:ext cx="552450" cy="55245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2" name="Group 12"/>
          <p:cNvGrpSpPr/>
          <p:nvPr/>
        </p:nvGrpSpPr>
        <p:grpSpPr>
          <a:xfrm>
            <a:off x="5158146" y="3127603"/>
            <a:ext cx="552450" cy="5524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pic>
        <p:nvPicPr>
          <p:cNvPr id="14" name="Picture 14"/>
          <p:cNvPicPr>
            <a:picLocks noChangeAspect="1"/>
          </p:cNvPicPr>
          <p:nvPr/>
        </p:nvPicPr>
        <p:blipFill>
          <a:blip r:embed="rId2"/>
          <a:srcRect/>
          <a:stretch>
            <a:fillRect/>
          </a:stretch>
        </p:blipFill>
        <p:spPr>
          <a:xfrm>
            <a:off x="383323" y="254556"/>
            <a:ext cx="2122158" cy="1171608"/>
          </a:xfrm>
          <a:prstGeom prst="rect">
            <a:avLst/>
          </a:prstGeom>
        </p:spPr>
      </p:pic>
      <p:pic>
        <p:nvPicPr>
          <p:cNvPr id="15" name="Picture 15"/>
          <p:cNvPicPr>
            <a:picLocks noChangeAspect="1"/>
          </p:cNvPicPr>
          <p:nvPr/>
        </p:nvPicPr>
        <p:blipFill>
          <a:blip r:embed="rId3"/>
          <a:srcRect l="8359" t="19024" r="5695" b="15670"/>
          <a:stretch>
            <a:fillRect/>
          </a:stretch>
        </p:blipFill>
        <p:spPr>
          <a:xfrm>
            <a:off x="4724928" y="5521460"/>
            <a:ext cx="8838144" cy="3926464"/>
          </a:xfrm>
          <a:prstGeom prst="rect">
            <a:avLst/>
          </a:prstGeom>
        </p:spPr>
      </p:pic>
      <p:sp>
        <p:nvSpPr>
          <p:cNvPr id="16" name="TextBox 16"/>
          <p:cNvSpPr txBox="1"/>
          <p:nvPr/>
        </p:nvSpPr>
        <p:spPr>
          <a:xfrm>
            <a:off x="3073578" y="273606"/>
            <a:ext cx="14714444"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 CHUỖI BÀI TẬP PHÁT TRIỂN NHÓM CƠ THÂN TRÊN </a:t>
            </a:r>
          </a:p>
          <a:p>
            <a:pPr algn="ctr">
              <a:lnSpc>
                <a:spcPts val="4830"/>
              </a:lnSpc>
            </a:pPr>
            <a:r>
              <a:rPr lang="en-US" sz="4200">
                <a:solidFill>
                  <a:srgbClr val="FFFFFF"/>
                </a:solidFill>
                <a:latin typeface="Montserrat Bold"/>
              </a:rPr>
              <a:t>(UPPER BODY EXERCISES)</a:t>
            </a:r>
          </a:p>
        </p:txBody>
      </p:sp>
      <p:grpSp>
        <p:nvGrpSpPr>
          <p:cNvPr id="17" name="Group 17"/>
          <p:cNvGrpSpPr/>
          <p:nvPr/>
        </p:nvGrpSpPr>
        <p:grpSpPr>
          <a:xfrm>
            <a:off x="128951" y="4034849"/>
            <a:ext cx="3341965" cy="1296987"/>
            <a:chOff x="0" y="0"/>
            <a:chExt cx="4455954" cy="1729316"/>
          </a:xfrm>
        </p:grpSpPr>
        <p:sp>
          <p:nvSpPr>
            <p:cNvPr id="18" name="TextBox 18"/>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19" name="TextBox 19"/>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ngực: </a:t>
              </a:r>
            </a:p>
            <a:p>
              <a:pPr algn="ctr">
                <a:lnSpc>
                  <a:spcPts val="3000"/>
                </a:lnSpc>
              </a:pPr>
              <a:r>
                <a:rPr lang="en-US" sz="2400" spc="84">
                  <a:solidFill>
                    <a:srgbClr val="FFFFFF"/>
                  </a:solidFill>
                  <a:latin typeface="Montserrat Italics"/>
                </a:rPr>
                <a:t>Chest press pulse</a:t>
              </a:r>
            </a:p>
          </p:txBody>
        </p:sp>
      </p:grpSp>
      <p:sp>
        <p:nvSpPr>
          <p:cNvPr id="20" name="TextBox 20"/>
          <p:cNvSpPr txBox="1"/>
          <p:nvPr/>
        </p:nvSpPr>
        <p:spPr>
          <a:xfrm>
            <a:off x="643533" y="1808876"/>
            <a:ext cx="17000933" cy="735330"/>
          </a:xfrm>
          <a:prstGeom prst="rect">
            <a:avLst/>
          </a:prstGeom>
        </p:spPr>
        <p:txBody>
          <a:bodyPr lIns="0" tIns="0" rIns="0" bIns="0" rtlCol="0" anchor="t">
            <a:spAutoFit/>
          </a:bodyPr>
          <a:lstStyle/>
          <a:p>
            <a:pPr algn="ctr">
              <a:lnSpc>
                <a:spcPts val="5880"/>
              </a:lnSpc>
            </a:pPr>
            <a:r>
              <a:rPr lang="en-US" sz="4200">
                <a:solidFill>
                  <a:srgbClr val="7ED957"/>
                </a:solidFill>
                <a:latin typeface="Arialle Italics"/>
              </a:rPr>
              <a:t>Mỗi bài tập 3 Set với 8-12 Reps/Set.</a:t>
            </a:r>
          </a:p>
        </p:txBody>
      </p:sp>
      <p:grpSp>
        <p:nvGrpSpPr>
          <p:cNvPr id="21" name="Group 21"/>
          <p:cNvGrpSpPr/>
          <p:nvPr/>
        </p:nvGrpSpPr>
        <p:grpSpPr>
          <a:xfrm>
            <a:off x="3801630" y="4034849"/>
            <a:ext cx="3341965" cy="1296987"/>
            <a:chOff x="0" y="0"/>
            <a:chExt cx="4455954" cy="1729316"/>
          </a:xfrm>
        </p:grpSpPr>
        <p:sp>
          <p:nvSpPr>
            <p:cNvPr id="22" name="TextBox 22"/>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23" name="TextBox 23"/>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lưng: </a:t>
              </a:r>
              <a:r>
                <a:rPr lang="en-US" sz="2400" spc="84">
                  <a:solidFill>
                    <a:srgbClr val="FFFFFF"/>
                  </a:solidFill>
                  <a:latin typeface="Montserrat Italics"/>
                </a:rPr>
                <a:t>Supine push up.</a:t>
              </a:r>
            </a:p>
          </p:txBody>
        </p:sp>
      </p:grpSp>
      <p:grpSp>
        <p:nvGrpSpPr>
          <p:cNvPr id="24" name="Group 24"/>
          <p:cNvGrpSpPr/>
          <p:nvPr/>
        </p:nvGrpSpPr>
        <p:grpSpPr>
          <a:xfrm>
            <a:off x="7511259" y="4034849"/>
            <a:ext cx="3341965" cy="1296987"/>
            <a:chOff x="0" y="0"/>
            <a:chExt cx="4455954" cy="1729316"/>
          </a:xfrm>
        </p:grpSpPr>
        <p:sp>
          <p:nvSpPr>
            <p:cNvPr id="25" name="TextBox 25"/>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26" name="TextBox 26"/>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tay sau: </a:t>
              </a:r>
              <a:r>
                <a:rPr lang="en-US" sz="2400" spc="84">
                  <a:solidFill>
                    <a:srgbClr val="FFFFFF"/>
                  </a:solidFill>
                  <a:latin typeface="Montserrat Italics"/>
                </a:rPr>
                <a:t>Floor tricep dips.</a:t>
              </a:r>
            </a:p>
          </p:txBody>
        </p:sp>
      </p:grpSp>
      <p:grpSp>
        <p:nvGrpSpPr>
          <p:cNvPr id="27" name="Group 27"/>
          <p:cNvGrpSpPr/>
          <p:nvPr/>
        </p:nvGrpSpPr>
        <p:grpSpPr>
          <a:xfrm>
            <a:off x="11205387" y="4034849"/>
            <a:ext cx="3341965" cy="1296987"/>
            <a:chOff x="0" y="0"/>
            <a:chExt cx="4455954" cy="1729316"/>
          </a:xfrm>
        </p:grpSpPr>
        <p:sp>
          <p:nvSpPr>
            <p:cNvPr id="28" name="TextBox 28"/>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29" name="TextBox 29"/>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tay trước: </a:t>
              </a:r>
              <a:r>
                <a:rPr lang="en-US" sz="2400" spc="84">
                  <a:solidFill>
                    <a:srgbClr val="FFFFFF"/>
                  </a:solidFill>
                  <a:latin typeface="Montserrat Italics"/>
                </a:rPr>
                <a:t>Leg barbell curls.</a:t>
              </a:r>
            </a:p>
          </p:txBody>
        </p:sp>
      </p:grpSp>
      <p:grpSp>
        <p:nvGrpSpPr>
          <p:cNvPr id="30" name="Group 30"/>
          <p:cNvGrpSpPr/>
          <p:nvPr/>
        </p:nvGrpSpPr>
        <p:grpSpPr>
          <a:xfrm>
            <a:off x="14817084" y="4034849"/>
            <a:ext cx="3341965" cy="1296987"/>
            <a:chOff x="0" y="0"/>
            <a:chExt cx="4455954" cy="1729316"/>
          </a:xfrm>
        </p:grpSpPr>
        <p:sp>
          <p:nvSpPr>
            <p:cNvPr id="31" name="TextBox 31"/>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32" name="TextBox 32"/>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vai: </a:t>
              </a:r>
            </a:p>
            <a:p>
              <a:pPr algn="ctr">
                <a:lnSpc>
                  <a:spcPts val="3000"/>
                </a:lnSpc>
              </a:pPr>
              <a:r>
                <a:rPr lang="en-US" sz="2400" spc="84">
                  <a:solidFill>
                    <a:srgbClr val="FFFFFF"/>
                  </a:solidFill>
                  <a:latin typeface="Montserrat Italics"/>
                </a:rPr>
                <a:t>Plank Ups.</a:t>
              </a:r>
            </a:p>
          </p:txBody>
        </p:sp>
      </p:grpSp>
      <p:sp>
        <p:nvSpPr>
          <p:cNvPr id="33" name="TextBox 3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l="12606"/>
          <a:stretch>
            <a:fillRect/>
          </a:stretch>
        </p:blipFill>
        <p:spPr>
          <a:xfrm>
            <a:off x="572947" y="3286615"/>
            <a:ext cx="4015487" cy="3908719"/>
          </a:xfrm>
          <a:prstGeom prst="rect">
            <a:avLst/>
          </a:prstGeom>
        </p:spPr>
      </p:pic>
      <p:pic>
        <p:nvPicPr>
          <p:cNvPr id="5" name="Picture 5"/>
          <p:cNvPicPr>
            <a:picLocks noChangeAspect="1"/>
          </p:cNvPicPr>
          <p:nvPr/>
        </p:nvPicPr>
        <p:blipFill>
          <a:blip r:embed="rId4"/>
          <a:srcRect/>
          <a:stretch>
            <a:fillRect/>
          </a:stretch>
        </p:blipFill>
        <p:spPr>
          <a:xfrm>
            <a:off x="4939347" y="3286615"/>
            <a:ext cx="3893147" cy="3908719"/>
          </a:xfrm>
          <a:prstGeom prst="rect">
            <a:avLst/>
          </a:prstGeom>
        </p:spPr>
      </p:pic>
      <p:pic>
        <p:nvPicPr>
          <p:cNvPr id="6" name="Picture 6"/>
          <p:cNvPicPr>
            <a:picLocks noChangeAspect="1"/>
          </p:cNvPicPr>
          <p:nvPr/>
        </p:nvPicPr>
        <p:blipFill>
          <a:blip r:embed="rId5"/>
          <a:srcRect r="7186"/>
          <a:stretch>
            <a:fillRect/>
          </a:stretch>
        </p:blipFill>
        <p:spPr>
          <a:xfrm>
            <a:off x="9671384" y="3286615"/>
            <a:ext cx="3979785" cy="3908719"/>
          </a:xfrm>
          <a:prstGeom prst="rect">
            <a:avLst/>
          </a:prstGeom>
        </p:spPr>
      </p:pic>
      <p:sp>
        <p:nvSpPr>
          <p:cNvPr id="7" name="TextBox 7"/>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pic>
        <p:nvPicPr>
          <p:cNvPr id="8" name="Picture 8"/>
          <p:cNvPicPr>
            <a:picLocks noChangeAspect="1"/>
          </p:cNvPicPr>
          <p:nvPr/>
        </p:nvPicPr>
        <p:blipFill>
          <a:blip r:embed="rId6"/>
          <a:srcRect/>
          <a:stretch>
            <a:fillRect/>
          </a:stretch>
        </p:blipFill>
        <p:spPr>
          <a:xfrm>
            <a:off x="14049244" y="3286615"/>
            <a:ext cx="3498816" cy="3908719"/>
          </a:xfrm>
          <a:prstGeom prst="rect">
            <a:avLst/>
          </a:prstGeom>
        </p:spPr>
      </p:pic>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278811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ngồi móc đùi sau:</a:t>
            </a:r>
          </a:p>
        </p:txBody>
      </p:sp>
      <p:sp>
        <p:nvSpPr>
          <p:cNvPr id="11" name="TextBox 11"/>
          <p:cNvSpPr txBox="1"/>
          <p:nvPr/>
        </p:nvSpPr>
        <p:spPr>
          <a:xfrm>
            <a:off x="1166127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đứng nhón cẳng chân:</a:t>
            </a:r>
          </a:p>
        </p:txBody>
      </p:sp>
      <p:sp>
        <p:nvSpPr>
          <p:cNvPr id="12" name="TextBox 12"/>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chân</a:t>
            </a:r>
            <a:r>
              <a:rPr lang="en-US" sz="4200">
                <a:solidFill>
                  <a:srgbClr val="000000"/>
                </a:solidFill>
                <a:latin typeface="Arialle Italics"/>
              </a:rPr>
              <a:t> 3 hiệp lần lượt 12-15-18 lần/hiệp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l="6927" t="12264" r="8526"/>
          <a:stretch>
            <a:fillRect/>
          </a:stretch>
        </p:blipFill>
        <p:spPr>
          <a:xfrm>
            <a:off x="625160" y="3264174"/>
            <a:ext cx="3760643" cy="4239206"/>
          </a:xfrm>
          <a:prstGeom prst="rect">
            <a:avLst/>
          </a:prstGeom>
        </p:spPr>
      </p:pic>
      <p:pic>
        <p:nvPicPr>
          <p:cNvPr id="5" name="Picture 5"/>
          <p:cNvPicPr>
            <a:picLocks noChangeAspect="1"/>
          </p:cNvPicPr>
          <p:nvPr/>
        </p:nvPicPr>
        <p:blipFill>
          <a:blip r:embed="rId4"/>
          <a:srcRect/>
          <a:stretch>
            <a:fillRect/>
          </a:stretch>
        </p:blipFill>
        <p:spPr>
          <a:xfrm>
            <a:off x="4773742" y="3264174"/>
            <a:ext cx="3428094" cy="4239206"/>
          </a:xfrm>
          <a:prstGeom prst="rect">
            <a:avLst/>
          </a:prstGeom>
        </p:spPr>
      </p:pic>
      <p:pic>
        <p:nvPicPr>
          <p:cNvPr id="6" name="Picture 6"/>
          <p:cNvPicPr>
            <a:picLocks noChangeAspect="1"/>
          </p:cNvPicPr>
          <p:nvPr/>
        </p:nvPicPr>
        <p:blipFill>
          <a:blip r:embed="rId5"/>
          <a:srcRect t="6944"/>
          <a:stretch>
            <a:fillRect/>
          </a:stretch>
        </p:blipFill>
        <p:spPr>
          <a:xfrm>
            <a:off x="9455554" y="3098253"/>
            <a:ext cx="2956899" cy="2962503"/>
          </a:xfrm>
          <a:prstGeom prst="rect">
            <a:avLst/>
          </a:prstGeom>
        </p:spPr>
      </p:pic>
      <p:pic>
        <p:nvPicPr>
          <p:cNvPr id="7" name="Picture 7"/>
          <p:cNvPicPr>
            <a:picLocks noChangeAspect="1"/>
          </p:cNvPicPr>
          <p:nvPr/>
        </p:nvPicPr>
        <p:blipFill>
          <a:blip r:embed="rId6"/>
          <a:srcRect t="11615" b="3106"/>
          <a:stretch>
            <a:fillRect/>
          </a:stretch>
        </p:blipFill>
        <p:spPr>
          <a:xfrm>
            <a:off x="9455554" y="6125700"/>
            <a:ext cx="2956899" cy="3132600"/>
          </a:xfrm>
          <a:prstGeom prst="rect">
            <a:avLst/>
          </a:prstGeom>
        </p:spPr>
      </p:pic>
      <p:pic>
        <p:nvPicPr>
          <p:cNvPr id="8" name="Picture 8"/>
          <p:cNvPicPr>
            <a:picLocks noChangeAspect="1"/>
          </p:cNvPicPr>
          <p:nvPr/>
        </p:nvPicPr>
        <p:blipFill>
          <a:blip r:embed="rId7"/>
          <a:srcRect t="5600"/>
          <a:stretch>
            <a:fillRect/>
          </a:stretch>
        </p:blipFill>
        <p:spPr>
          <a:xfrm>
            <a:off x="12915200" y="3264174"/>
            <a:ext cx="4076839" cy="2796582"/>
          </a:xfrm>
          <a:prstGeom prst="rect">
            <a:avLst/>
          </a:prstGeom>
        </p:spPr>
      </p:pic>
      <p:pic>
        <p:nvPicPr>
          <p:cNvPr id="9" name="Picture 9"/>
          <p:cNvPicPr>
            <a:picLocks noChangeAspect="1"/>
          </p:cNvPicPr>
          <p:nvPr/>
        </p:nvPicPr>
        <p:blipFill>
          <a:blip r:embed="rId8"/>
          <a:srcRect t="9835"/>
          <a:stretch>
            <a:fillRect/>
          </a:stretch>
        </p:blipFill>
        <p:spPr>
          <a:xfrm>
            <a:off x="12915200" y="6170953"/>
            <a:ext cx="4076839" cy="3042095"/>
          </a:xfrm>
          <a:prstGeom prst="rect">
            <a:avLst/>
          </a:prstGeom>
        </p:spPr>
      </p:pic>
      <p:sp>
        <p:nvSpPr>
          <p:cNvPr id="10" name="TextBox 10"/>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sp>
        <p:nvSpPr>
          <p:cNvPr id="11" name="TextBox 11"/>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2" name="TextBox 12"/>
          <p:cNvSpPr txBox="1"/>
          <p:nvPr/>
        </p:nvSpPr>
        <p:spPr>
          <a:xfrm>
            <a:off x="310677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đẩy vai sau:</a:t>
            </a:r>
          </a:p>
        </p:txBody>
      </p:sp>
      <p:sp>
        <p:nvSpPr>
          <p:cNvPr id="13" name="TextBox 13"/>
          <p:cNvSpPr txBox="1"/>
          <p:nvPr/>
        </p:nvSpPr>
        <p:spPr>
          <a:xfrm>
            <a:off x="1166127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kéo lưng rộng:</a:t>
            </a:r>
          </a:p>
        </p:txBody>
      </p:sp>
      <p:sp>
        <p:nvSpPr>
          <p:cNvPr id="14" name="TextBox 14"/>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ngực - vai </a:t>
            </a:r>
            <a:r>
              <a:rPr lang="en-US" sz="4200">
                <a:solidFill>
                  <a:srgbClr val="000000"/>
                </a:solidFill>
                <a:latin typeface="Arialle Italics"/>
              </a:rPr>
              <a:t>3 hiệp lần lượt 8-12 lần/hiệp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l="6927" t="12264" r="8526"/>
          <a:stretch>
            <a:fillRect/>
          </a:stretch>
        </p:blipFill>
        <p:spPr>
          <a:xfrm>
            <a:off x="1216165" y="3087302"/>
            <a:ext cx="2578634" cy="2906779"/>
          </a:xfrm>
          <a:prstGeom prst="rect">
            <a:avLst/>
          </a:prstGeom>
        </p:spPr>
      </p:pic>
      <p:pic>
        <p:nvPicPr>
          <p:cNvPr id="5" name="Picture 5"/>
          <p:cNvPicPr>
            <a:picLocks noChangeAspect="1"/>
          </p:cNvPicPr>
          <p:nvPr/>
        </p:nvPicPr>
        <p:blipFill>
          <a:blip r:embed="rId4"/>
          <a:srcRect t="3732" b="3732"/>
          <a:stretch>
            <a:fillRect/>
          </a:stretch>
        </p:blipFill>
        <p:spPr>
          <a:xfrm>
            <a:off x="4384187" y="3077777"/>
            <a:ext cx="2540232" cy="2906779"/>
          </a:xfrm>
          <a:prstGeom prst="rect">
            <a:avLst/>
          </a:prstGeom>
        </p:spPr>
      </p:pic>
      <p:pic>
        <p:nvPicPr>
          <p:cNvPr id="6" name="Picture 6"/>
          <p:cNvPicPr>
            <a:picLocks noChangeAspect="1"/>
          </p:cNvPicPr>
          <p:nvPr/>
        </p:nvPicPr>
        <p:blipFill>
          <a:blip r:embed="rId5"/>
          <a:srcRect t="6944"/>
          <a:stretch>
            <a:fillRect/>
          </a:stretch>
        </p:blipFill>
        <p:spPr>
          <a:xfrm>
            <a:off x="9455554" y="3098253"/>
            <a:ext cx="2956899" cy="2962503"/>
          </a:xfrm>
          <a:prstGeom prst="rect">
            <a:avLst/>
          </a:prstGeom>
        </p:spPr>
      </p:pic>
      <p:pic>
        <p:nvPicPr>
          <p:cNvPr id="7" name="Picture 7"/>
          <p:cNvPicPr>
            <a:picLocks noChangeAspect="1"/>
          </p:cNvPicPr>
          <p:nvPr/>
        </p:nvPicPr>
        <p:blipFill>
          <a:blip r:embed="rId6"/>
          <a:srcRect t="11615" b="3106"/>
          <a:stretch>
            <a:fillRect/>
          </a:stretch>
        </p:blipFill>
        <p:spPr>
          <a:xfrm>
            <a:off x="9455554" y="6125700"/>
            <a:ext cx="2956899" cy="3132600"/>
          </a:xfrm>
          <a:prstGeom prst="rect">
            <a:avLst/>
          </a:prstGeom>
        </p:spPr>
      </p:pic>
      <p:pic>
        <p:nvPicPr>
          <p:cNvPr id="8" name="Picture 8"/>
          <p:cNvPicPr>
            <a:picLocks noChangeAspect="1"/>
          </p:cNvPicPr>
          <p:nvPr/>
        </p:nvPicPr>
        <p:blipFill>
          <a:blip r:embed="rId7"/>
          <a:srcRect t="5600"/>
          <a:stretch>
            <a:fillRect/>
          </a:stretch>
        </p:blipFill>
        <p:spPr>
          <a:xfrm>
            <a:off x="12915200" y="3264174"/>
            <a:ext cx="4076839" cy="2796582"/>
          </a:xfrm>
          <a:prstGeom prst="rect">
            <a:avLst/>
          </a:prstGeom>
        </p:spPr>
      </p:pic>
      <p:pic>
        <p:nvPicPr>
          <p:cNvPr id="9" name="Picture 9"/>
          <p:cNvPicPr>
            <a:picLocks noChangeAspect="1"/>
          </p:cNvPicPr>
          <p:nvPr/>
        </p:nvPicPr>
        <p:blipFill>
          <a:blip r:embed="rId8"/>
          <a:srcRect t="9835"/>
          <a:stretch>
            <a:fillRect/>
          </a:stretch>
        </p:blipFill>
        <p:spPr>
          <a:xfrm>
            <a:off x="12915200" y="6170953"/>
            <a:ext cx="4076839" cy="3042095"/>
          </a:xfrm>
          <a:prstGeom prst="rect">
            <a:avLst/>
          </a:prstGeom>
        </p:spPr>
      </p:pic>
      <p:pic>
        <p:nvPicPr>
          <p:cNvPr id="10" name="Picture 10"/>
          <p:cNvPicPr>
            <a:picLocks noChangeAspect="1"/>
          </p:cNvPicPr>
          <p:nvPr/>
        </p:nvPicPr>
        <p:blipFill>
          <a:blip r:embed="rId9"/>
          <a:srcRect/>
          <a:stretch>
            <a:fillRect/>
          </a:stretch>
        </p:blipFill>
        <p:spPr>
          <a:xfrm>
            <a:off x="1216165" y="6593304"/>
            <a:ext cx="2578634" cy="2748752"/>
          </a:xfrm>
          <a:prstGeom prst="rect">
            <a:avLst/>
          </a:prstGeom>
        </p:spPr>
      </p:pic>
      <p:sp>
        <p:nvSpPr>
          <p:cNvPr id="11" name="TextBox 11"/>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pic>
        <p:nvPicPr>
          <p:cNvPr id="12" name="Picture 12"/>
          <p:cNvPicPr>
            <a:picLocks noChangeAspect="1"/>
          </p:cNvPicPr>
          <p:nvPr/>
        </p:nvPicPr>
        <p:blipFill>
          <a:blip r:embed="rId10"/>
          <a:srcRect t="13565"/>
          <a:stretch>
            <a:fillRect/>
          </a:stretch>
        </p:blipFill>
        <p:spPr>
          <a:xfrm>
            <a:off x="4384187" y="6623659"/>
            <a:ext cx="2540232" cy="2718396"/>
          </a:xfrm>
          <a:prstGeom prst="rect">
            <a:avLst/>
          </a:prstGeom>
        </p:spPr>
      </p:pic>
      <p:sp>
        <p:nvSpPr>
          <p:cNvPr id="13" name="TextBox 1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4" name="TextBox 14"/>
          <p:cNvSpPr txBox="1"/>
          <p:nvPr/>
        </p:nvSpPr>
        <p:spPr>
          <a:xfrm>
            <a:off x="310677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đẩy vai sau:</a:t>
            </a:r>
          </a:p>
        </p:txBody>
      </p:sp>
      <p:sp>
        <p:nvSpPr>
          <p:cNvPr id="15" name="TextBox 15"/>
          <p:cNvSpPr txBox="1"/>
          <p:nvPr/>
        </p:nvSpPr>
        <p:spPr>
          <a:xfrm>
            <a:off x="1166127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kéo lưng rộng:</a:t>
            </a:r>
          </a:p>
        </p:txBody>
      </p:sp>
      <p:sp>
        <p:nvSpPr>
          <p:cNvPr id="16" name="TextBox 16"/>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ngực - vai </a:t>
            </a:r>
            <a:r>
              <a:rPr lang="en-US" sz="4200">
                <a:solidFill>
                  <a:srgbClr val="000000"/>
                </a:solidFill>
                <a:latin typeface="Arialle Italics"/>
              </a:rPr>
              <a:t>3 hiệp lần lượt 8-12 lần/hiệp</a:t>
            </a:r>
          </a:p>
        </p:txBody>
      </p:sp>
      <p:sp>
        <p:nvSpPr>
          <p:cNvPr id="17" name="TextBox 17"/>
          <p:cNvSpPr txBox="1"/>
          <p:nvPr/>
        </p:nvSpPr>
        <p:spPr>
          <a:xfrm>
            <a:off x="3106770" y="6067725"/>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vươn lưng rộng: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663767" y="3072754"/>
            <a:ext cx="3683428" cy="2762571"/>
          </a:xfrm>
          <a:prstGeom prst="rect">
            <a:avLst/>
          </a:prstGeom>
        </p:spPr>
      </p:pic>
      <p:pic>
        <p:nvPicPr>
          <p:cNvPr id="5" name="Picture 5"/>
          <p:cNvPicPr>
            <a:picLocks noChangeAspect="1"/>
          </p:cNvPicPr>
          <p:nvPr/>
        </p:nvPicPr>
        <p:blipFill>
          <a:blip r:embed="rId4"/>
          <a:srcRect/>
          <a:stretch>
            <a:fillRect/>
          </a:stretch>
        </p:blipFill>
        <p:spPr>
          <a:xfrm>
            <a:off x="4785956" y="3072754"/>
            <a:ext cx="3796764" cy="2762571"/>
          </a:xfrm>
          <a:prstGeom prst="rect">
            <a:avLst/>
          </a:prstGeom>
        </p:spPr>
      </p:pic>
      <p:pic>
        <p:nvPicPr>
          <p:cNvPr id="6" name="Picture 6"/>
          <p:cNvPicPr>
            <a:picLocks noChangeAspect="1"/>
          </p:cNvPicPr>
          <p:nvPr/>
        </p:nvPicPr>
        <p:blipFill>
          <a:blip r:embed="rId5"/>
          <a:srcRect t="15139"/>
          <a:stretch>
            <a:fillRect/>
          </a:stretch>
        </p:blipFill>
        <p:spPr>
          <a:xfrm>
            <a:off x="9182100" y="3072754"/>
            <a:ext cx="3672793" cy="2762571"/>
          </a:xfrm>
          <a:prstGeom prst="rect">
            <a:avLst/>
          </a:prstGeom>
        </p:spPr>
      </p:pic>
      <p:pic>
        <p:nvPicPr>
          <p:cNvPr id="7" name="Picture 7"/>
          <p:cNvPicPr>
            <a:picLocks noChangeAspect="1"/>
          </p:cNvPicPr>
          <p:nvPr/>
        </p:nvPicPr>
        <p:blipFill>
          <a:blip r:embed="rId6"/>
          <a:srcRect t="14099"/>
          <a:stretch>
            <a:fillRect/>
          </a:stretch>
        </p:blipFill>
        <p:spPr>
          <a:xfrm>
            <a:off x="13258946" y="3072754"/>
            <a:ext cx="3497397" cy="2762571"/>
          </a:xfrm>
          <a:prstGeom prst="rect">
            <a:avLst/>
          </a:prstGeom>
        </p:spPr>
      </p:pic>
      <p:pic>
        <p:nvPicPr>
          <p:cNvPr id="8" name="Picture 8"/>
          <p:cNvPicPr>
            <a:picLocks noChangeAspect="1"/>
          </p:cNvPicPr>
          <p:nvPr/>
        </p:nvPicPr>
        <p:blipFill>
          <a:blip r:embed="rId7"/>
          <a:srcRect/>
          <a:stretch>
            <a:fillRect/>
          </a:stretch>
        </p:blipFill>
        <p:spPr>
          <a:xfrm>
            <a:off x="3035177" y="6851268"/>
            <a:ext cx="2619127" cy="2599285"/>
          </a:xfrm>
          <a:prstGeom prst="rect">
            <a:avLst/>
          </a:prstGeom>
        </p:spPr>
      </p:pic>
      <p:pic>
        <p:nvPicPr>
          <p:cNvPr id="9" name="Picture 9"/>
          <p:cNvPicPr>
            <a:picLocks noChangeAspect="1"/>
          </p:cNvPicPr>
          <p:nvPr/>
        </p:nvPicPr>
        <p:blipFill>
          <a:blip r:embed="rId8"/>
          <a:srcRect/>
          <a:stretch>
            <a:fillRect/>
          </a:stretch>
        </p:blipFill>
        <p:spPr>
          <a:xfrm>
            <a:off x="6003585" y="6851268"/>
            <a:ext cx="2579135" cy="2599285"/>
          </a:xfrm>
          <a:prstGeom prst="rect">
            <a:avLst/>
          </a:prstGeom>
        </p:spPr>
      </p:pic>
      <p:sp>
        <p:nvSpPr>
          <p:cNvPr id="10" name="TextBox 10"/>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pic>
        <p:nvPicPr>
          <p:cNvPr id="11" name="Picture 11"/>
          <p:cNvPicPr>
            <a:picLocks noChangeAspect="1"/>
          </p:cNvPicPr>
          <p:nvPr/>
        </p:nvPicPr>
        <p:blipFill>
          <a:blip r:embed="rId9"/>
          <a:srcRect/>
          <a:stretch>
            <a:fillRect/>
          </a:stretch>
        </p:blipFill>
        <p:spPr>
          <a:xfrm>
            <a:off x="9182100" y="6851268"/>
            <a:ext cx="2098505" cy="2599285"/>
          </a:xfrm>
          <a:prstGeom prst="rect">
            <a:avLst/>
          </a:prstGeom>
        </p:spPr>
      </p:pic>
      <p:pic>
        <p:nvPicPr>
          <p:cNvPr id="12" name="Picture 12"/>
          <p:cNvPicPr>
            <a:picLocks noChangeAspect="1"/>
          </p:cNvPicPr>
          <p:nvPr/>
        </p:nvPicPr>
        <p:blipFill>
          <a:blip r:embed="rId10"/>
          <a:srcRect/>
          <a:stretch>
            <a:fillRect/>
          </a:stretch>
        </p:blipFill>
        <p:spPr>
          <a:xfrm>
            <a:off x="11661277" y="6851268"/>
            <a:ext cx="2022544" cy="2599285"/>
          </a:xfrm>
          <a:prstGeom prst="rect">
            <a:avLst/>
          </a:prstGeom>
        </p:spPr>
      </p:pic>
      <p:sp>
        <p:nvSpPr>
          <p:cNvPr id="13" name="TextBox 1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4" name="TextBox 14"/>
          <p:cNvSpPr txBox="1"/>
          <p:nvPr/>
        </p:nvSpPr>
        <p:spPr>
          <a:xfrm>
            <a:off x="3106770"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kéo tay trước:</a:t>
            </a:r>
          </a:p>
        </p:txBody>
      </p:sp>
      <p:sp>
        <p:nvSpPr>
          <p:cNvPr id="15" name="TextBox 15"/>
          <p:cNvSpPr txBox="1"/>
          <p:nvPr/>
        </p:nvSpPr>
        <p:spPr>
          <a:xfrm>
            <a:off x="11661277"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Ngồi đè tay sau:</a:t>
            </a:r>
          </a:p>
        </p:txBody>
      </p:sp>
      <p:sp>
        <p:nvSpPr>
          <p:cNvPr id="16" name="TextBox 16"/>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cơ tay trước </a:t>
            </a:r>
            <a:r>
              <a:rPr lang="en-US" sz="4200">
                <a:solidFill>
                  <a:srgbClr val="000000"/>
                </a:solidFill>
                <a:latin typeface="Arialle Italics"/>
              </a:rPr>
              <a:t>3 hiệp lần lượt 8-12 lần/hiệp</a:t>
            </a:r>
          </a:p>
        </p:txBody>
      </p:sp>
      <p:sp>
        <p:nvSpPr>
          <p:cNvPr id="17" name="TextBox 17"/>
          <p:cNvSpPr txBox="1"/>
          <p:nvPr/>
        </p:nvSpPr>
        <p:spPr>
          <a:xfrm>
            <a:off x="7759826" y="60914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xoay eo: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3.9 CHUỖI BÀI TẬP PHÁT TRIỂN NHÓM CƠ THÂN DƯỚI VỚI THIẾT BỊ HUR</a:t>
            </a:r>
          </a:p>
        </p:txBody>
      </p:sp>
      <p:pic>
        <p:nvPicPr>
          <p:cNvPr id="5" name="Picture 5"/>
          <p:cNvPicPr>
            <a:picLocks noChangeAspect="1"/>
          </p:cNvPicPr>
          <p:nvPr/>
        </p:nvPicPr>
        <p:blipFill>
          <a:blip r:embed="rId3"/>
          <a:srcRect/>
          <a:stretch>
            <a:fillRect/>
          </a:stretch>
        </p:blipFill>
        <p:spPr>
          <a:xfrm>
            <a:off x="383323" y="3152867"/>
            <a:ext cx="3861915" cy="4715455"/>
          </a:xfrm>
          <a:prstGeom prst="rect">
            <a:avLst/>
          </a:prstGeom>
        </p:spPr>
      </p:pic>
      <p:pic>
        <p:nvPicPr>
          <p:cNvPr id="6" name="Picture 6"/>
          <p:cNvPicPr>
            <a:picLocks noChangeAspect="1"/>
          </p:cNvPicPr>
          <p:nvPr/>
        </p:nvPicPr>
        <p:blipFill>
          <a:blip r:embed="rId4"/>
          <a:srcRect/>
          <a:stretch>
            <a:fillRect/>
          </a:stretch>
        </p:blipFill>
        <p:spPr>
          <a:xfrm>
            <a:off x="4512087" y="3152867"/>
            <a:ext cx="3732475" cy="4715455"/>
          </a:xfrm>
          <a:prstGeom prst="rect">
            <a:avLst/>
          </a:prstGeom>
        </p:spPr>
      </p:pic>
      <p:pic>
        <p:nvPicPr>
          <p:cNvPr id="7" name="Picture 7"/>
          <p:cNvPicPr>
            <a:picLocks noChangeAspect="1"/>
          </p:cNvPicPr>
          <p:nvPr/>
        </p:nvPicPr>
        <p:blipFill>
          <a:blip r:embed="rId5"/>
          <a:srcRect/>
          <a:stretch>
            <a:fillRect/>
          </a:stretch>
        </p:blipFill>
        <p:spPr>
          <a:xfrm>
            <a:off x="9031875" y="3152867"/>
            <a:ext cx="4191515" cy="4715455"/>
          </a:xfrm>
          <a:prstGeom prst="rect">
            <a:avLst/>
          </a:prstGeom>
        </p:spPr>
      </p:pic>
      <p:pic>
        <p:nvPicPr>
          <p:cNvPr id="8" name="Picture 8"/>
          <p:cNvPicPr>
            <a:picLocks noChangeAspect="1"/>
          </p:cNvPicPr>
          <p:nvPr/>
        </p:nvPicPr>
        <p:blipFill>
          <a:blip r:embed="rId6"/>
          <a:srcRect/>
          <a:stretch>
            <a:fillRect/>
          </a:stretch>
        </p:blipFill>
        <p:spPr>
          <a:xfrm>
            <a:off x="13474910" y="3152867"/>
            <a:ext cx="4313112" cy="4715455"/>
          </a:xfrm>
          <a:prstGeom prst="rect">
            <a:avLst/>
          </a:prstGeom>
        </p:spPr>
      </p:pic>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2815303"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ép lưng dưới:</a:t>
            </a:r>
          </a:p>
        </p:txBody>
      </p:sp>
      <p:sp>
        <p:nvSpPr>
          <p:cNvPr id="11" name="TextBox 11"/>
          <p:cNvSpPr txBox="1"/>
          <p:nvPr/>
        </p:nvSpPr>
        <p:spPr>
          <a:xfrm>
            <a:off x="12164233" y="2483928"/>
            <a:ext cx="509506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gập bụng:</a:t>
            </a:r>
          </a:p>
        </p:txBody>
      </p:sp>
      <p:sp>
        <p:nvSpPr>
          <p:cNvPr id="12" name="TextBox 12"/>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a:t>
            </a:r>
            <a:r>
              <a:rPr lang="en-US" sz="4200" u="sng">
                <a:solidFill>
                  <a:srgbClr val="000000"/>
                </a:solidFill>
                <a:latin typeface="Arialle Italics"/>
              </a:rPr>
              <a:t>cơ tay trước </a:t>
            </a:r>
            <a:r>
              <a:rPr lang="en-US" sz="4200">
                <a:solidFill>
                  <a:srgbClr val="000000"/>
                </a:solidFill>
                <a:latin typeface="Arialle Italics"/>
              </a:rPr>
              <a:t>3 hiệp lần lượt 8-12 lần/hiệp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096322" y="3166527"/>
            <a:ext cx="2440176" cy="2897060"/>
          </a:xfrm>
          <a:prstGeom prst="rect">
            <a:avLst/>
          </a:prstGeom>
        </p:spPr>
      </p:pic>
      <p:pic>
        <p:nvPicPr>
          <p:cNvPr id="5" name="Picture 5"/>
          <p:cNvPicPr>
            <a:picLocks noChangeAspect="1"/>
          </p:cNvPicPr>
          <p:nvPr/>
        </p:nvPicPr>
        <p:blipFill>
          <a:blip r:embed="rId4"/>
          <a:srcRect/>
          <a:stretch>
            <a:fillRect/>
          </a:stretch>
        </p:blipFill>
        <p:spPr>
          <a:xfrm>
            <a:off x="4868103" y="3166527"/>
            <a:ext cx="3087378" cy="2897060"/>
          </a:xfrm>
          <a:prstGeom prst="rect">
            <a:avLst/>
          </a:prstGeom>
        </p:spPr>
      </p:pic>
      <p:pic>
        <p:nvPicPr>
          <p:cNvPr id="6" name="Picture 6"/>
          <p:cNvPicPr>
            <a:picLocks noChangeAspect="1"/>
          </p:cNvPicPr>
          <p:nvPr/>
        </p:nvPicPr>
        <p:blipFill>
          <a:blip r:embed="rId5"/>
          <a:srcRect/>
          <a:stretch>
            <a:fillRect/>
          </a:stretch>
        </p:blipFill>
        <p:spPr>
          <a:xfrm>
            <a:off x="383323" y="6292201"/>
            <a:ext cx="3866174" cy="2800192"/>
          </a:xfrm>
          <a:prstGeom prst="rect">
            <a:avLst/>
          </a:prstGeom>
        </p:spPr>
      </p:pic>
      <p:pic>
        <p:nvPicPr>
          <p:cNvPr id="7" name="Picture 7"/>
          <p:cNvPicPr>
            <a:picLocks noChangeAspect="1"/>
          </p:cNvPicPr>
          <p:nvPr/>
        </p:nvPicPr>
        <p:blipFill>
          <a:blip r:embed="rId6"/>
          <a:srcRect l="11509"/>
          <a:stretch>
            <a:fillRect/>
          </a:stretch>
        </p:blipFill>
        <p:spPr>
          <a:xfrm>
            <a:off x="4636631" y="6292201"/>
            <a:ext cx="3644824" cy="3017124"/>
          </a:xfrm>
          <a:prstGeom prst="rect">
            <a:avLst/>
          </a:prstGeom>
        </p:spPr>
      </p:pic>
      <p:pic>
        <p:nvPicPr>
          <p:cNvPr id="8" name="Picture 8"/>
          <p:cNvPicPr>
            <a:picLocks noChangeAspect="1"/>
          </p:cNvPicPr>
          <p:nvPr/>
        </p:nvPicPr>
        <p:blipFill>
          <a:blip r:embed="rId7"/>
          <a:srcRect/>
          <a:stretch>
            <a:fillRect/>
          </a:stretch>
        </p:blipFill>
        <p:spPr>
          <a:xfrm>
            <a:off x="8801760" y="3166527"/>
            <a:ext cx="2933245" cy="2631539"/>
          </a:xfrm>
          <a:prstGeom prst="rect">
            <a:avLst/>
          </a:prstGeom>
        </p:spPr>
      </p:pic>
      <p:pic>
        <p:nvPicPr>
          <p:cNvPr id="9" name="Picture 9"/>
          <p:cNvPicPr>
            <a:picLocks noChangeAspect="1"/>
          </p:cNvPicPr>
          <p:nvPr/>
        </p:nvPicPr>
        <p:blipFill>
          <a:blip r:embed="rId8"/>
          <a:srcRect/>
          <a:stretch>
            <a:fillRect/>
          </a:stretch>
        </p:blipFill>
        <p:spPr>
          <a:xfrm>
            <a:off x="12029945" y="3166527"/>
            <a:ext cx="3017052" cy="2631539"/>
          </a:xfrm>
          <a:prstGeom prst="rect">
            <a:avLst/>
          </a:prstGeom>
        </p:spPr>
      </p:pic>
      <p:pic>
        <p:nvPicPr>
          <p:cNvPr id="10" name="Picture 10"/>
          <p:cNvPicPr>
            <a:picLocks noChangeAspect="1"/>
          </p:cNvPicPr>
          <p:nvPr/>
        </p:nvPicPr>
        <p:blipFill>
          <a:blip r:embed="rId9"/>
          <a:srcRect/>
          <a:stretch>
            <a:fillRect/>
          </a:stretch>
        </p:blipFill>
        <p:spPr>
          <a:xfrm>
            <a:off x="15459848" y="3381322"/>
            <a:ext cx="2328174" cy="2201948"/>
          </a:xfrm>
          <a:prstGeom prst="rect">
            <a:avLst/>
          </a:prstGeom>
        </p:spPr>
      </p:pic>
      <p:pic>
        <p:nvPicPr>
          <p:cNvPr id="11" name="Picture 11"/>
          <p:cNvPicPr>
            <a:picLocks noChangeAspect="1"/>
          </p:cNvPicPr>
          <p:nvPr/>
        </p:nvPicPr>
        <p:blipFill>
          <a:blip r:embed="rId10"/>
          <a:srcRect/>
          <a:stretch>
            <a:fillRect/>
          </a:stretch>
        </p:blipFill>
        <p:spPr>
          <a:xfrm>
            <a:off x="8801760" y="6743762"/>
            <a:ext cx="3400786" cy="2114002"/>
          </a:xfrm>
          <a:prstGeom prst="rect">
            <a:avLst/>
          </a:prstGeom>
        </p:spPr>
      </p:pic>
      <p:pic>
        <p:nvPicPr>
          <p:cNvPr id="12" name="Picture 12"/>
          <p:cNvPicPr>
            <a:picLocks noChangeAspect="1"/>
          </p:cNvPicPr>
          <p:nvPr/>
        </p:nvPicPr>
        <p:blipFill>
          <a:blip r:embed="rId11"/>
          <a:srcRect/>
          <a:stretch>
            <a:fillRect/>
          </a:stretch>
        </p:blipFill>
        <p:spPr>
          <a:xfrm>
            <a:off x="12198493" y="6743762"/>
            <a:ext cx="2679956" cy="2114002"/>
          </a:xfrm>
          <a:prstGeom prst="rect">
            <a:avLst/>
          </a:prstGeom>
        </p:spPr>
      </p:pic>
      <p:pic>
        <p:nvPicPr>
          <p:cNvPr id="13" name="Picture 13"/>
          <p:cNvPicPr>
            <a:picLocks noChangeAspect="1"/>
          </p:cNvPicPr>
          <p:nvPr/>
        </p:nvPicPr>
        <p:blipFill>
          <a:blip r:embed="rId12"/>
          <a:srcRect/>
          <a:stretch>
            <a:fillRect/>
          </a:stretch>
        </p:blipFill>
        <p:spPr>
          <a:xfrm>
            <a:off x="15162377" y="6626447"/>
            <a:ext cx="2923117" cy="2348631"/>
          </a:xfrm>
          <a:prstGeom prst="rect">
            <a:avLst/>
          </a:prstGeom>
        </p:spPr>
      </p:pic>
      <p:sp>
        <p:nvSpPr>
          <p:cNvPr id="14" name="TextBox 14"/>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3.10 CHUỖI BÀI TẬP TAY KHÔNG PHÁT TRIỂN NHÓM CƠ THÂN TRÊN</a:t>
            </a:r>
          </a:p>
        </p:txBody>
      </p:sp>
      <p:sp>
        <p:nvSpPr>
          <p:cNvPr id="15" name="TextBox 15"/>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6" name="TextBox 16"/>
          <p:cNvSpPr txBox="1"/>
          <p:nvPr/>
        </p:nvSpPr>
        <p:spPr>
          <a:xfrm>
            <a:off x="1028700"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 Bài tập tay, vai, ngực ngang: Inchworm Exercise</a:t>
            </a:r>
          </a:p>
        </p:txBody>
      </p:sp>
      <p:sp>
        <p:nvSpPr>
          <p:cNvPr id="17" name="TextBox 17"/>
          <p:cNvSpPr txBox="1"/>
          <p:nvPr/>
        </p:nvSpPr>
        <p:spPr>
          <a:xfrm>
            <a:off x="9817642" y="2483928"/>
            <a:ext cx="7441658"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tay, vai, ngực trên: One arm triceps pushup</a:t>
            </a:r>
          </a:p>
        </p:txBody>
      </p:sp>
      <p:sp>
        <p:nvSpPr>
          <p:cNvPr id="18" name="TextBox 18"/>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
        <p:nvSpPr>
          <p:cNvPr id="19" name="TextBox 19"/>
          <p:cNvSpPr txBox="1"/>
          <p:nvPr/>
        </p:nvSpPr>
        <p:spPr>
          <a:xfrm>
            <a:off x="9817642" y="5823556"/>
            <a:ext cx="7441658"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tay, vai, ngực dưới: Rotating T Extension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t="3370" b="3370"/>
          <a:stretch>
            <a:fillRect/>
          </a:stretch>
        </p:blipFill>
        <p:spPr>
          <a:xfrm>
            <a:off x="1028700" y="3317820"/>
            <a:ext cx="4864432" cy="2422902"/>
          </a:xfrm>
          <a:prstGeom prst="rect">
            <a:avLst/>
          </a:prstGeom>
        </p:spPr>
      </p:pic>
      <p:pic>
        <p:nvPicPr>
          <p:cNvPr id="5" name="Picture 5"/>
          <p:cNvPicPr>
            <a:picLocks noChangeAspect="1"/>
          </p:cNvPicPr>
          <p:nvPr/>
        </p:nvPicPr>
        <p:blipFill>
          <a:blip r:embed="rId4"/>
          <a:srcRect t="3970" b="3970"/>
          <a:stretch>
            <a:fillRect/>
          </a:stretch>
        </p:blipFill>
        <p:spPr>
          <a:xfrm>
            <a:off x="6606778" y="3317820"/>
            <a:ext cx="5074444" cy="2422902"/>
          </a:xfrm>
          <a:prstGeom prst="rect">
            <a:avLst/>
          </a:prstGeom>
        </p:spPr>
      </p:pic>
      <p:pic>
        <p:nvPicPr>
          <p:cNvPr id="6" name="Picture 6"/>
          <p:cNvPicPr>
            <a:picLocks noChangeAspect="1"/>
          </p:cNvPicPr>
          <p:nvPr/>
        </p:nvPicPr>
        <p:blipFill>
          <a:blip r:embed="rId5"/>
          <a:srcRect t="10204" b="10204"/>
          <a:stretch>
            <a:fillRect/>
          </a:stretch>
        </p:blipFill>
        <p:spPr>
          <a:xfrm>
            <a:off x="12308465" y="3317820"/>
            <a:ext cx="4413278" cy="2422902"/>
          </a:xfrm>
          <a:prstGeom prst="rect">
            <a:avLst/>
          </a:prstGeom>
        </p:spPr>
      </p:pic>
      <p:pic>
        <p:nvPicPr>
          <p:cNvPr id="7" name="Picture 7"/>
          <p:cNvPicPr>
            <a:picLocks noChangeAspect="1"/>
          </p:cNvPicPr>
          <p:nvPr/>
        </p:nvPicPr>
        <p:blipFill>
          <a:blip r:embed="rId6"/>
          <a:srcRect/>
          <a:stretch>
            <a:fillRect/>
          </a:stretch>
        </p:blipFill>
        <p:spPr>
          <a:xfrm>
            <a:off x="7161123" y="6073238"/>
            <a:ext cx="4736087" cy="3377813"/>
          </a:xfrm>
          <a:prstGeom prst="rect">
            <a:avLst/>
          </a:prstGeom>
        </p:spPr>
      </p:pic>
      <p:sp>
        <p:nvSpPr>
          <p:cNvPr id="8" name="TextBox 8"/>
          <p:cNvSpPr txBox="1"/>
          <p:nvPr/>
        </p:nvSpPr>
        <p:spPr>
          <a:xfrm>
            <a:off x="2505481" y="112650"/>
            <a:ext cx="15282541"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3.10 CHUỖI BÀI TẬP TAY KHÔNG PHÁT TRIỂN NHÓM CƠ THÂN TRÊN</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1028700"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Bài tập tay, vai trước: Dive bomber pushup</a:t>
            </a:r>
          </a:p>
        </p:txBody>
      </p:sp>
      <p:sp>
        <p:nvSpPr>
          <p:cNvPr id="11" name="TextBox 11"/>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96650" y="3273379"/>
            <a:ext cx="6312140" cy="2619744"/>
          </a:xfrm>
          <a:prstGeom prst="rect">
            <a:avLst/>
          </a:prstGeom>
        </p:spPr>
      </p:pic>
      <p:pic>
        <p:nvPicPr>
          <p:cNvPr id="5" name="Picture 5"/>
          <p:cNvPicPr>
            <a:picLocks noChangeAspect="1"/>
          </p:cNvPicPr>
          <p:nvPr/>
        </p:nvPicPr>
        <p:blipFill>
          <a:blip r:embed="rId4"/>
          <a:srcRect/>
          <a:stretch>
            <a:fillRect/>
          </a:stretch>
        </p:blipFill>
        <p:spPr>
          <a:xfrm>
            <a:off x="596650" y="6191899"/>
            <a:ext cx="6312140" cy="2863006"/>
          </a:xfrm>
          <a:prstGeom prst="rect">
            <a:avLst/>
          </a:prstGeom>
        </p:spPr>
      </p:pic>
      <p:pic>
        <p:nvPicPr>
          <p:cNvPr id="6" name="Picture 6"/>
          <p:cNvPicPr>
            <a:picLocks noChangeAspect="1"/>
          </p:cNvPicPr>
          <p:nvPr/>
        </p:nvPicPr>
        <p:blipFill>
          <a:blip r:embed="rId3"/>
          <a:srcRect/>
          <a:stretch>
            <a:fillRect/>
          </a:stretch>
        </p:blipFill>
        <p:spPr>
          <a:xfrm>
            <a:off x="10019859" y="3273379"/>
            <a:ext cx="6312140" cy="2619744"/>
          </a:xfrm>
          <a:prstGeom prst="rect">
            <a:avLst/>
          </a:prstGeom>
        </p:spPr>
      </p:pic>
      <p:pic>
        <p:nvPicPr>
          <p:cNvPr id="7" name="Picture 7"/>
          <p:cNvPicPr>
            <a:picLocks noChangeAspect="1"/>
          </p:cNvPicPr>
          <p:nvPr/>
        </p:nvPicPr>
        <p:blipFill>
          <a:blip r:embed="rId5"/>
          <a:srcRect/>
          <a:stretch>
            <a:fillRect/>
          </a:stretch>
        </p:blipFill>
        <p:spPr>
          <a:xfrm>
            <a:off x="10019859" y="6191899"/>
            <a:ext cx="6312140" cy="2778231"/>
          </a:xfrm>
          <a:prstGeom prst="rect">
            <a:avLst/>
          </a:prstGeom>
        </p:spPr>
      </p:pic>
      <p:sp>
        <p:nvSpPr>
          <p:cNvPr id="8" name="TextBox 8"/>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3.11 CHUỖI BÀI TẬP PHÁT TRIỂN NHÓM CƠ THÂN DƯỚI</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1444402"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Side leg circles Left + Right:</a:t>
            </a:r>
          </a:p>
        </p:txBody>
      </p:sp>
      <p:sp>
        <p:nvSpPr>
          <p:cNvPr id="11" name="TextBox 11"/>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
        <p:nvSpPr>
          <p:cNvPr id="12" name="TextBox 12"/>
          <p:cNvSpPr txBox="1"/>
          <p:nvPr/>
        </p:nvSpPr>
        <p:spPr>
          <a:xfrm>
            <a:off x="11329403"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Side – lying leg Left + Right: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028700" y="3206549"/>
            <a:ext cx="4709900" cy="3086412"/>
          </a:xfrm>
          <a:prstGeom prst="rect">
            <a:avLst/>
          </a:prstGeom>
        </p:spPr>
      </p:pic>
      <p:pic>
        <p:nvPicPr>
          <p:cNvPr id="5" name="Picture 5"/>
          <p:cNvPicPr>
            <a:picLocks noChangeAspect="1"/>
          </p:cNvPicPr>
          <p:nvPr/>
        </p:nvPicPr>
        <p:blipFill>
          <a:blip r:embed="rId4"/>
          <a:srcRect/>
          <a:stretch>
            <a:fillRect/>
          </a:stretch>
        </p:blipFill>
        <p:spPr>
          <a:xfrm>
            <a:off x="1028700" y="6501258"/>
            <a:ext cx="4709900" cy="3040346"/>
          </a:xfrm>
          <a:prstGeom prst="rect">
            <a:avLst/>
          </a:prstGeom>
        </p:spPr>
      </p:pic>
      <p:pic>
        <p:nvPicPr>
          <p:cNvPr id="6" name="Picture 6"/>
          <p:cNvPicPr>
            <a:picLocks noChangeAspect="1"/>
          </p:cNvPicPr>
          <p:nvPr/>
        </p:nvPicPr>
        <p:blipFill>
          <a:blip r:embed="rId5"/>
          <a:srcRect/>
          <a:stretch>
            <a:fillRect/>
          </a:stretch>
        </p:blipFill>
        <p:spPr>
          <a:xfrm>
            <a:off x="10668754" y="3206549"/>
            <a:ext cx="5477870" cy="3086412"/>
          </a:xfrm>
          <a:prstGeom prst="rect">
            <a:avLst/>
          </a:prstGeom>
        </p:spPr>
      </p:pic>
      <p:pic>
        <p:nvPicPr>
          <p:cNvPr id="7" name="Picture 7"/>
          <p:cNvPicPr>
            <a:picLocks noChangeAspect="1"/>
          </p:cNvPicPr>
          <p:nvPr/>
        </p:nvPicPr>
        <p:blipFill>
          <a:blip r:embed="rId6"/>
          <a:srcRect/>
          <a:stretch>
            <a:fillRect/>
          </a:stretch>
        </p:blipFill>
        <p:spPr>
          <a:xfrm>
            <a:off x="10931116" y="6292961"/>
            <a:ext cx="4953147" cy="3040346"/>
          </a:xfrm>
          <a:prstGeom prst="rect">
            <a:avLst/>
          </a:prstGeom>
        </p:spPr>
      </p:pic>
      <p:sp>
        <p:nvSpPr>
          <p:cNvPr id="8" name="TextBox 8"/>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3.11 CHUỖI BÀI TẬP PHÁT TRIỂN NHÓM CƠ THÂN DƯỚI</a:t>
            </a:r>
          </a:p>
        </p:txBody>
      </p:sp>
      <p:sp>
        <p:nvSpPr>
          <p:cNvPr id="9" name="TextBox 9"/>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0" name="TextBox 10"/>
          <p:cNvSpPr txBox="1"/>
          <p:nvPr/>
        </p:nvSpPr>
        <p:spPr>
          <a:xfrm>
            <a:off x="1444402"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Donkey kicks  Left + Right:</a:t>
            </a:r>
          </a:p>
        </p:txBody>
      </p:sp>
      <p:sp>
        <p:nvSpPr>
          <p:cNvPr id="11" name="TextBox 11"/>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
        <p:nvSpPr>
          <p:cNvPr id="12" name="TextBox 12"/>
          <p:cNvSpPr txBox="1"/>
          <p:nvPr/>
        </p:nvSpPr>
        <p:spPr>
          <a:xfrm>
            <a:off x="11329403"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Bottom leg lift Left + Right: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738867" y="3216062"/>
            <a:ext cx="4867158" cy="2913317"/>
          </a:xfrm>
          <a:prstGeom prst="rect">
            <a:avLst/>
          </a:prstGeom>
        </p:spPr>
      </p:pic>
      <p:pic>
        <p:nvPicPr>
          <p:cNvPr id="5" name="Picture 5"/>
          <p:cNvPicPr>
            <a:picLocks noChangeAspect="1"/>
          </p:cNvPicPr>
          <p:nvPr/>
        </p:nvPicPr>
        <p:blipFill>
          <a:blip r:embed="rId4"/>
          <a:srcRect/>
          <a:stretch>
            <a:fillRect/>
          </a:stretch>
        </p:blipFill>
        <p:spPr>
          <a:xfrm>
            <a:off x="738867" y="6296369"/>
            <a:ext cx="4867158" cy="3067228"/>
          </a:xfrm>
          <a:prstGeom prst="rect">
            <a:avLst/>
          </a:prstGeom>
        </p:spPr>
      </p:pic>
      <p:pic>
        <p:nvPicPr>
          <p:cNvPr id="6" name="Picture 6"/>
          <p:cNvPicPr>
            <a:picLocks noChangeAspect="1"/>
          </p:cNvPicPr>
          <p:nvPr/>
        </p:nvPicPr>
        <p:blipFill>
          <a:blip r:embed="rId5"/>
          <a:srcRect/>
          <a:stretch>
            <a:fillRect/>
          </a:stretch>
        </p:blipFill>
        <p:spPr>
          <a:xfrm>
            <a:off x="6308629" y="3216062"/>
            <a:ext cx="4147773" cy="2913317"/>
          </a:xfrm>
          <a:prstGeom prst="rect">
            <a:avLst/>
          </a:prstGeom>
        </p:spPr>
      </p:pic>
      <p:pic>
        <p:nvPicPr>
          <p:cNvPr id="7" name="Picture 7"/>
          <p:cNvPicPr>
            <a:picLocks noChangeAspect="1"/>
          </p:cNvPicPr>
          <p:nvPr/>
        </p:nvPicPr>
        <p:blipFill>
          <a:blip r:embed="rId6"/>
          <a:srcRect/>
          <a:stretch>
            <a:fillRect/>
          </a:stretch>
        </p:blipFill>
        <p:spPr>
          <a:xfrm>
            <a:off x="6308629" y="6263076"/>
            <a:ext cx="4147773" cy="2801295"/>
          </a:xfrm>
          <a:prstGeom prst="rect">
            <a:avLst/>
          </a:prstGeom>
        </p:spPr>
      </p:pic>
      <p:pic>
        <p:nvPicPr>
          <p:cNvPr id="8" name="Picture 8"/>
          <p:cNvPicPr>
            <a:picLocks noChangeAspect="1"/>
          </p:cNvPicPr>
          <p:nvPr/>
        </p:nvPicPr>
        <p:blipFill>
          <a:blip r:embed="rId6"/>
          <a:srcRect/>
          <a:stretch>
            <a:fillRect/>
          </a:stretch>
        </p:blipFill>
        <p:spPr>
          <a:xfrm>
            <a:off x="12065359" y="3216062"/>
            <a:ext cx="4313641" cy="2913317"/>
          </a:xfrm>
          <a:prstGeom prst="rect">
            <a:avLst/>
          </a:prstGeom>
        </p:spPr>
      </p:pic>
      <p:pic>
        <p:nvPicPr>
          <p:cNvPr id="9" name="Picture 9"/>
          <p:cNvPicPr>
            <a:picLocks noChangeAspect="1"/>
          </p:cNvPicPr>
          <p:nvPr/>
        </p:nvPicPr>
        <p:blipFill>
          <a:blip r:embed="rId5"/>
          <a:srcRect/>
          <a:stretch>
            <a:fillRect/>
          </a:stretch>
        </p:blipFill>
        <p:spPr>
          <a:xfrm>
            <a:off x="12065359" y="6263076"/>
            <a:ext cx="4313641" cy="3029819"/>
          </a:xfrm>
          <a:prstGeom prst="rect">
            <a:avLst/>
          </a:prstGeom>
        </p:spPr>
      </p:pic>
      <p:sp>
        <p:nvSpPr>
          <p:cNvPr id="10" name="TextBox 10"/>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3.11 CHUỖI BÀI TẬP PHÁT TRIỂN NHÓM CƠ THÂN DƯỚI</a:t>
            </a:r>
          </a:p>
        </p:txBody>
      </p:sp>
      <p:sp>
        <p:nvSpPr>
          <p:cNvPr id="11" name="TextBox 11"/>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2" name="TextBox 12"/>
          <p:cNvSpPr txBox="1"/>
          <p:nvPr/>
        </p:nvSpPr>
        <p:spPr>
          <a:xfrm>
            <a:off x="1444402" y="2483928"/>
            <a:ext cx="7215862"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Frog kick Left + Right:</a:t>
            </a:r>
          </a:p>
        </p:txBody>
      </p:sp>
      <p:sp>
        <p:nvSpPr>
          <p:cNvPr id="13" name="TextBox 13"/>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
        <p:nvSpPr>
          <p:cNvPr id="14" name="TextBox 14"/>
          <p:cNvSpPr txBox="1"/>
          <p:nvPr/>
        </p:nvSpPr>
        <p:spPr>
          <a:xfrm>
            <a:off x="7708732" y="2483928"/>
            <a:ext cx="231112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Lunges:</a:t>
            </a:r>
          </a:p>
        </p:txBody>
      </p:sp>
      <p:sp>
        <p:nvSpPr>
          <p:cNvPr id="15" name="TextBox 15"/>
          <p:cNvSpPr txBox="1"/>
          <p:nvPr/>
        </p:nvSpPr>
        <p:spPr>
          <a:xfrm>
            <a:off x="12805740" y="2483928"/>
            <a:ext cx="3292116"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Back ward lunges: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790575" y="3337153"/>
            <a:ext cx="19869150" cy="133350"/>
          </a:xfrm>
          <a:prstGeom prst="rect">
            <a:avLst/>
          </a:prstGeom>
          <a:solidFill>
            <a:srgbClr val="F7F9F8"/>
          </a:solidFill>
        </p:spPr>
      </p:sp>
      <p:sp>
        <p:nvSpPr>
          <p:cNvPr id="3" name="AutoShape 3"/>
          <p:cNvSpPr/>
          <p:nvPr/>
        </p:nvSpPr>
        <p:spPr>
          <a:xfrm>
            <a:off x="-824814" y="9653889"/>
            <a:ext cx="19937627" cy="1065598"/>
          </a:xfrm>
          <a:prstGeom prst="rect">
            <a:avLst/>
          </a:prstGeom>
          <a:solidFill>
            <a:srgbClr val="7ED957"/>
          </a:solidFill>
        </p:spPr>
      </p:sp>
      <p:grpSp>
        <p:nvGrpSpPr>
          <p:cNvPr id="4" name="Group 4"/>
          <p:cNvGrpSpPr/>
          <p:nvPr/>
        </p:nvGrpSpPr>
        <p:grpSpPr>
          <a:xfrm>
            <a:off x="1485466" y="3127603"/>
            <a:ext cx="552450" cy="5524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6" name="Group 6"/>
          <p:cNvGrpSpPr/>
          <p:nvPr/>
        </p:nvGrpSpPr>
        <p:grpSpPr>
          <a:xfrm>
            <a:off x="8867775" y="3127603"/>
            <a:ext cx="552450" cy="55245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8" name="Group 8"/>
          <p:cNvGrpSpPr/>
          <p:nvPr/>
        </p:nvGrpSpPr>
        <p:grpSpPr>
          <a:xfrm>
            <a:off x="12561903" y="3127603"/>
            <a:ext cx="552450" cy="5524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0" name="Group 10"/>
          <p:cNvGrpSpPr/>
          <p:nvPr/>
        </p:nvGrpSpPr>
        <p:grpSpPr>
          <a:xfrm>
            <a:off x="16173600" y="3127603"/>
            <a:ext cx="552450" cy="55245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2" name="Group 12"/>
          <p:cNvGrpSpPr/>
          <p:nvPr/>
        </p:nvGrpSpPr>
        <p:grpSpPr>
          <a:xfrm>
            <a:off x="5158146" y="3127603"/>
            <a:ext cx="552450" cy="5524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pic>
        <p:nvPicPr>
          <p:cNvPr id="14" name="Picture 14"/>
          <p:cNvPicPr>
            <a:picLocks noChangeAspect="1"/>
          </p:cNvPicPr>
          <p:nvPr/>
        </p:nvPicPr>
        <p:blipFill>
          <a:blip r:embed="rId2"/>
          <a:srcRect/>
          <a:stretch>
            <a:fillRect/>
          </a:stretch>
        </p:blipFill>
        <p:spPr>
          <a:xfrm>
            <a:off x="383323" y="254556"/>
            <a:ext cx="2122158" cy="1171608"/>
          </a:xfrm>
          <a:prstGeom prst="rect">
            <a:avLst/>
          </a:prstGeom>
        </p:spPr>
      </p:pic>
      <p:pic>
        <p:nvPicPr>
          <p:cNvPr id="15" name="Picture 15"/>
          <p:cNvPicPr>
            <a:picLocks noChangeAspect="1"/>
          </p:cNvPicPr>
          <p:nvPr/>
        </p:nvPicPr>
        <p:blipFill>
          <a:blip r:embed="rId3"/>
          <a:srcRect l="8359" t="19024" r="5695" b="15670"/>
          <a:stretch>
            <a:fillRect/>
          </a:stretch>
        </p:blipFill>
        <p:spPr>
          <a:xfrm>
            <a:off x="4724928" y="5497757"/>
            <a:ext cx="8838144" cy="3926464"/>
          </a:xfrm>
          <a:prstGeom prst="rect">
            <a:avLst/>
          </a:prstGeom>
        </p:spPr>
      </p:pic>
      <p:sp>
        <p:nvSpPr>
          <p:cNvPr id="16" name="TextBox 16"/>
          <p:cNvSpPr txBox="1"/>
          <p:nvPr/>
        </p:nvSpPr>
        <p:spPr>
          <a:xfrm>
            <a:off x="3073578" y="273606"/>
            <a:ext cx="14714444"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3.2 CHUỖI BÀI TẬP PHÁT TRIỂN CƠ TRỌNG TÂM </a:t>
            </a:r>
          </a:p>
          <a:p>
            <a:pPr algn="ctr">
              <a:lnSpc>
                <a:spcPts val="4830"/>
              </a:lnSpc>
            </a:pPr>
            <a:r>
              <a:rPr lang="en-US" sz="4200">
                <a:solidFill>
                  <a:srgbClr val="FFFFFF"/>
                </a:solidFill>
                <a:latin typeface="Montserrat Bold"/>
              </a:rPr>
              <a:t>(CORE EXCERSIVE):</a:t>
            </a:r>
          </a:p>
        </p:txBody>
      </p:sp>
      <p:grpSp>
        <p:nvGrpSpPr>
          <p:cNvPr id="17" name="Group 17"/>
          <p:cNvGrpSpPr/>
          <p:nvPr/>
        </p:nvGrpSpPr>
        <p:grpSpPr>
          <a:xfrm>
            <a:off x="128951" y="4034849"/>
            <a:ext cx="3672679" cy="1296987"/>
            <a:chOff x="0" y="0"/>
            <a:chExt cx="4896906" cy="1729316"/>
          </a:xfrm>
        </p:grpSpPr>
        <p:sp>
          <p:nvSpPr>
            <p:cNvPr id="18" name="TextBox 18"/>
            <p:cNvSpPr txBox="1"/>
            <p:nvPr/>
          </p:nvSpPr>
          <p:spPr>
            <a:xfrm>
              <a:off x="0" y="1342602"/>
              <a:ext cx="4896906" cy="447675"/>
            </a:xfrm>
            <a:prstGeom prst="rect">
              <a:avLst/>
            </a:prstGeom>
          </p:spPr>
          <p:txBody>
            <a:bodyPr lIns="0" tIns="0" rIns="0" bIns="0" rtlCol="0" anchor="t">
              <a:spAutoFit/>
            </a:bodyPr>
            <a:lstStyle/>
            <a:p>
              <a:pPr algn="ctr">
                <a:lnSpc>
                  <a:spcPts val="2850"/>
                </a:lnSpc>
              </a:pPr>
              <a:endParaRPr/>
            </a:p>
          </p:txBody>
        </p:sp>
        <p:sp>
          <p:nvSpPr>
            <p:cNvPr id="19" name="TextBox 19"/>
            <p:cNvSpPr txBox="1"/>
            <p:nvPr/>
          </p:nvSpPr>
          <p:spPr>
            <a:xfrm>
              <a:off x="0" y="-9525"/>
              <a:ext cx="4887601"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cơ trọng tâm: </a:t>
              </a:r>
            </a:p>
            <a:p>
              <a:pPr algn="ctr">
                <a:lnSpc>
                  <a:spcPts val="3000"/>
                </a:lnSpc>
              </a:pPr>
              <a:r>
                <a:rPr lang="en-US" sz="2400" spc="84">
                  <a:solidFill>
                    <a:srgbClr val="FFFFFF"/>
                  </a:solidFill>
                  <a:latin typeface="Montserrat Italics"/>
                </a:rPr>
                <a:t>Plank (30seconds).</a:t>
              </a:r>
            </a:p>
          </p:txBody>
        </p:sp>
      </p:grpSp>
      <p:sp>
        <p:nvSpPr>
          <p:cNvPr id="20" name="TextBox 20"/>
          <p:cNvSpPr txBox="1"/>
          <p:nvPr/>
        </p:nvSpPr>
        <p:spPr>
          <a:xfrm>
            <a:off x="643533" y="1808876"/>
            <a:ext cx="17000933" cy="735330"/>
          </a:xfrm>
          <a:prstGeom prst="rect">
            <a:avLst/>
          </a:prstGeom>
        </p:spPr>
        <p:txBody>
          <a:bodyPr lIns="0" tIns="0" rIns="0" bIns="0" rtlCol="0" anchor="t">
            <a:spAutoFit/>
          </a:bodyPr>
          <a:lstStyle/>
          <a:p>
            <a:pPr algn="ctr">
              <a:lnSpc>
                <a:spcPts val="5880"/>
              </a:lnSpc>
            </a:pPr>
            <a:r>
              <a:rPr lang="en-US" sz="4200">
                <a:solidFill>
                  <a:srgbClr val="7ED957"/>
                </a:solidFill>
                <a:latin typeface="Arialle Italics"/>
              </a:rPr>
              <a:t>Mỗi bài 3 Set với 15-20 Reps/Set.</a:t>
            </a:r>
          </a:p>
        </p:txBody>
      </p:sp>
      <p:grpSp>
        <p:nvGrpSpPr>
          <p:cNvPr id="21" name="Group 21"/>
          <p:cNvGrpSpPr/>
          <p:nvPr/>
        </p:nvGrpSpPr>
        <p:grpSpPr>
          <a:xfrm>
            <a:off x="3801630" y="4034849"/>
            <a:ext cx="3543709" cy="1677987"/>
            <a:chOff x="0" y="0"/>
            <a:chExt cx="4724945" cy="2237316"/>
          </a:xfrm>
        </p:grpSpPr>
        <p:sp>
          <p:nvSpPr>
            <p:cNvPr id="22" name="TextBox 22"/>
            <p:cNvSpPr txBox="1"/>
            <p:nvPr/>
          </p:nvSpPr>
          <p:spPr>
            <a:xfrm>
              <a:off x="0" y="1850602"/>
              <a:ext cx="4724945" cy="447675"/>
            </a:xfrm>
            <a:prstGeom prst="rect">
              <a:avLst/>
            </a:prstGeom>
          </p:spPr>
          <p:txBody>
            <a:bodyPr lIns="0" tIns="0" rIns="0" bIns="0" rtlCol="0" anchor="t">
              <a:spAutoFit/>
            </a:bodyPr>
            <a:lstStyle/>
            <a:p>
              <a:pPr algn="ctr">
                <a:lnSpc>
                  <a:spcPts val="2850"/>
                </a:lnSpc>
              </a:pPr>
              <a:endParaRPr/>
            </a:p>
          </p:txBody>
        </p:sp>
        <p:sp>
          <p:nvSpPr>
            <p:cNvPr id="23" name="TextBox 23"/>
            <p:cNvSpPr txBox="1"/>
            <p:nvPr/>
          </p:nvSpPr>
          <p:spPr>
            <a:xfrm>
              <a:off x="0" y="-9525"/>
              <a:ext cx="4715967" cy="1513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bụng trên: </a:t>
              </a:r>
            </a:p>
            <a:p>
              <a:pPr algn="ctr">
                <a:lnSpc>
                  <a:spcPts val="3000"/>
                </a:lnSpc>
              </a:pPr>
              <a:r>
                <a:rPr lang="en-US" sz="2400" spc="84">
                  <a:solidFill>
                    <a:srgbClr val="FFFFFF"/>
                  </a:solidFill>
                  <a:latin typeface="Montserrat Italics"/>
                </a:rPr>
                <a:t>Pilates roll up, </a:t>
              </a:r>
            </a:p>
            <a:p>
              <a:pPr algn="ctr">
                <a:lnSpc>
                  <a:spcPts val="3000"/>
                </a:lnSpc>
              </a:pPr>
              <a:r>
                <a:rPr lang="en-US" sz="2400" spc="84">
                  <a:solidFill>
                    <a:srgbClr val="FFFFFF"/>
                  </a:solidFill>
                  <a:latin typeface="Montserrat Italics"/>
                </a:rPr>
                <a:t>Heel touch</a:t>
              </a:r>
            </a:p>
          </p:txBody>
        </p:sp>
      </p:grpSp>
      <p:grpSp>
        <p:nvGrpSpPr>
          <p:cNvPr id="24" name="Group 24"/>
          <p:cNvGrpSpPr/>
          <p:nvPr/>
        </p:nvGrpSpPr>
        <p:grpSpPr>
          <a:xfrm>
            <a:off x="7511259" y="4034849"/>
            <a:ext cx="3341965" cy="1677987"/>
            <a:chOff x="0" y="0"/>
            <a:chExt cx="4455954" cy="2237316"/>
          </a:xfrm>
        </p:grpSpPr>
        <p:sp>
          <p:nvSpPr>
            <p:cNvPr id="25" name="TextBox 25"/>
            <p:cNvSpPr txBox="1"/>
            <p:nvPr/>
          </p:nvSpPr>
          <p:spPr>
            <a:xfrm>
              <a:off x="0" y="1850602"/>
              <a:ext cx="4455954" cy="447675"/>
            </a:xfrm>
            <a:prstGeom prst="rect">
              <a:avLst/>
            </a:prstGeom>
          </p:spPr>
          <p:txBody>
            <a:bodyPr lIns="0" tIns="0" rIns="0" bIns="0" rtlCol="0" anchor="t">
              <a:spAutoFit/>
            </a:bodyPr>
            <a:lstStyle/>
            <a:p>
              <a:pPr algn="ctr">
                <a:lnSpc>
                  <a:spcPts val="2850"/>
                </a:lnSpc>
              </a:pPr>
              <a:endParaRPr/>
            </a:p>
          </p:txBody>
        </p:sp>
        <p:sp>
          <p:nvSpPr>
            <p:cNvPr id="26" name="TextBox 26"/>
            <p:cNvSpPr txBox="1"/>
            <p:nvPr/>
          </p:nvSpPr>
          <p:spPr>
            <a:xfrm>
              <a:off x="0" y="-9525"/>
              <a:ext cx="4447487" cy="1513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bụng dưới:</a:t>
              </a:r>
            </a:p>
            <a:p>
              <a:pPr algn="ctr">
                <a:lnSpc>
                  <a:spcPts val="3000"/>
                </a:lnSpc>
              </a:pPr>
              <a:r>
                <a:rPr lang="en-US" sz="2400" spc="84">
                  <a:solidFill>
                    <a:srgbClr val="FFFFFF"/>
                  </a:solidFill>
                  <a:latin typeface="Montserrat Italics"/>
                </a:rPr>
                <a:t>Twisting hip raise,</a:t>
              </a:r>
            </a:p>
            <a:p>
              <a:pPr algn="ctr">
                <a:lnSpc>
                  <a:spcPts val="3000"/>
                </a:lnSpc>
              </a:pPr>
              <a:r>
                <a:rPr lang="en-US" sz="2400" spc="84">
                  <a:solidFill>
                    <a:srgbClr val="FFFFFF"/>
                  </a:solidFill>
                  <a:latin typeface="Montserrat Italics"/>
                </a:rPr>
                <a:t>Seated scissor kick</a:t>
              </a:r>
            </a:p>
          </p:txBody>
        </p:sp>
      </p:grpSp>
      <p:grpSp>
        <p:nvGrpSpPr>
          <p:cNvPr id="27" name="Group 27"/>
          <p:cNvGrpSpPr/>
          <p:nvPr/>
        </p:nvGrpSpPr>
        <p:grpSpPr>
          <a:xfrm>
            <a:off x="11205387" y="4034849"/>
            <a:ext cx="3341965" cy="1677987"/>
            <a:chOff x="0" y="0"/>
            <a:chExt cx="4455954" cy="2237316"/>
          </a:xfrm>
        </p:grpSpPr>
        <p:sp>
          <p:nvSpPr>
            <p:cNvPr id="28" name="TextBox 28"/>
            <p:cNvSpPr txBox="1"/>
            <p:nvPr/>
          </p:nvSpPr>
          <p:spPr>
            <a:xfrm>
              <a:off x="0" y="1850602"/>
              <a:ext cx="4455954" cy="447675"/>
            </a:xfrm>
            <a:prstGeom prst="rect">
              <a:avLst/>
            </a:prstGeom>
          </p:spPr>
          <p:txBody>
            <a:bodyPr lIns="0" tIns="0" rIns="0" bIns="0" rtlCol="0" anchor="t">
              <a:spAutoFit/>
            </a:bodyPr>
            <a:lstStyle/>
            <a:p>
              <a:pPr algn="ctr">
                <a:lnSpc>
                  <a:spcPts val="2850"/>
                </a:lnSpc>
              </a:pPr>
              <a:endParaRPr/>
            </a:p>
          </p:txBody>
        </p:sp>
        <p:sp>
          <p:nvSpPr>
            <p:cNvPr id="29" name="TextBox 29"/>
            <p:cNvSpPr txBox="1"/>
            <p:nvPr/>
          </p:nvSpPr>
          <p:spPr>
            <a:xfrm>
              <a:off x="0" y="-9525"/>
              <a:ext cx="4447487" cy="1513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lưng dưới: </a:t>
              </a:r>
              <a:r>
                <a:rPr lang="en-US" sz="2400" spc="84">
                  <a:solidFill>
                    <a:srgbClr val="FFFFFF"/>
                  </a:solidFill>
                  <a:latin typeface="Montserrat Italics"/>
                </a:rPr>
                <a:t>Bird dogs, Body</a:t>
              </a:r>
            </a:p>
            <a:p>
              <a:pPr algn="ctr">
                <a:lnSpc>
                  <a:spcPts val="3000"/>
                </a:lnSpc>
              </a:pPr>
              <a:r>
                <a:rPr lang="en-US" sz="2400" spc="84">
                  <a:solidFill>
                    <a:srgbClr val="FFFFFF"/>
                  </a:solidFill>
                  <a:latin typeface="Montserrat Italics"/>
                </a:rPr>
                <a:t>weight superman</a:t>
              </a:r>
            </a:p>
          </p:txBody>
        </p:sp>
      </p:grpSp>
      <p:grpSp>
        <p:nvGrpSpPr>
          <p:cNvPr id="30" name="Group 30"/>
          <p:cNvGrpSpPr/>
          <p:nvPr/>
        </p:nvGrpSpPr>
        <p:grpSpPr>
          <a:xfrm>
            <a:off x="14817084" y="4034849"/>
            <a:ext cx="3341965" cy="1296987"/>
            <a:chOff x="0" y="0"/>
            <a:chExt cx="4455954" cy="1729316"/>
          </a:xfrm>
        </p:grpSpPr>
        <p:sp>
          <p:nvSpPr>
            <p:cNvPr id="31" name="TextBox 31"/>
            <p:cNvSpPr txBox="1"/>
            <p:nvPr/>
          </p:nvSpPr>
          <p:spPr>
            <a:xfrm>
              <a:off x="0" y="1342602"/>
              <a:ext cx="4455954" cy="447675"/>
            </a:xfrm>
            <a:prstGeom prst="rect">
              <a:avLst/>
            </a:prstGeom>
          </p:spPr>
          <p:txBody>
            <a:bodyPr lIns="0" tIns="0" rIns="0" bIns="0" rtlCol="0" anchor="t">
              <a:spAutoFit/>
            </a:bodyPr>
            <a:lstStyle/>
            <a:p>
              <a:pPr algn="ctr">
                <a:lnSpc>
                  <a:spcPts val="2850"/>
                </a:lnSpc>
              </a:pPr>
              <a:endParaRPr/>
            </a:p>
          </p:txBody>
        </p:sp>
        <p:sp>
          <p:nvSpPr>
            <p:cNvPr id="32" name="TextBox 32"/>
            <p:cNvSpPr txBox="1"/>
            <p:nvPr/>
          </p:nvSpPr>
          <p:spPr>
            <a:xfrm>
              <a:off x="0" y="-9525"/>
              <a:ext cx="4447487" cy="1005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 mông</a:t>
              </a:r>
              <a:r>
                <a:rPr lang="en-US" sz="2400" spc="84">
                  <a:solidFill>
                    <a:srgbClr val="7ED957"/>
                  </a:solidFill>
                  <a:latin typeface="Montserrat Italics"/>
                </a:rPr>
                <a:t> đùi: </a:t>
              </a:r>
              <a:r>
                <a:rPr lang="en-US" sz="2400" spc="84">
                  <a:solidFill>
                    <a:srgbClr val="FFFFFF"/>
                  </a:solidFill>
                  <a:latin typeface="Montserrat Italics"/>
                </a:rPr>
                <a:t>Bridge.</a:t>
              </a:r>
            </a:p>
          </p:txBody>
        </p:sp>
      </p:grpSp>
      <p:sp>
        <p:nvSpPr>
          <p:cNvPr id="33" name="TextBox 3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01854" y="2723958"/>
            <a:ext cx="3016462" cy="3592856"/>
          </a:xfrm>
          <a:prstGeom prst="rect">
            <a:avLst/>
          </a:prstGeom>
        </p:spPr>
      </p:pic>
      <p:pic>
        <p:nvPicPr>
          <p:cNvPr id="5" name="Picture 5"/>
          <p:cNvPicPr>
            <a:picLocks noChangeAspect="1"/>
          </p:cNvPicPr>
          <p:nvPr/>
        </p:nvPicPr>
        <p:blipFill>
          <a:blip r:embed="rId4"/>
          <a:srcRect/>
          <a:stretch>
            <a:fillRect/>
          </a:stretch>
        </p:blipFill>
        <p:spPr>
          <a:xfrm>
            <a:off x="707672" y="6133935"/>
            <a:ext cx="2604827" cy="3275768"/>
          </a:xfrm>
          <a:prstGeom prst="rect">
            <a:avLst/>
          </a:prstGeom>
        </p:spPr>
      </p:pic>
      <p:pic>
        <p:nvPicPr>
          <p:cNvPr id="6" name="Picture 6"/>
          <p:cNvPicPr>
            <a:picLocks noChangeAspect="1"/>
          </p:cNvPicPr>
          <p:nvPr/>
        </p:nvPicPr>
        <p:blipFill>
          <a:blip r:embed="rId5"/>
          <a:srcRect/>
          <a:stretch>
            <a:fillRect/>
          </a:stretch>
        </p:blipFill>
        <p:spPr>
          <a:xfrm>
            <a:off x="4370873" y="3224200"/>
            <a:ext cx="3438862" cy="2592373"/>
          </a:xfrm>
          <a:prstGeom prst="rect">
            <a:avLst/>
          </a:prstGeom>
        </p:spPr>
      </p:pic>
      <p:pic>
        <p:nvPicPr>
          <p:cNvPr id="7" name="Picture 7"/>
          <p:cNvPicPr>
            <a:picLocks noChangeAspect="1"/>
          </p:cNvPicPr>
          <p:nvPr/>
        </p:nvPicPr>
        <p:blipFill>
          <a:blip r:embed="rId6"/>
          <a:srcRect/>
          <a:stretch>
            <a:fillRect/>
          </a:stretch>
        </p:blipFill>
        <p:spPr>
          <a:xfrm>
            <a:off x="4370873" y="6133935"/>
            <a:ext cx="3438862" cy="2846614"/>
          </a:xfrm>
          <a:prstGeom prst="rect">
            <a:avLst/>
          </a:prstGeom>
        </p:spPr>
      </p:pic>
      <p:pic>
        <p:nvPicPr>
          <p:cNvPr id="8" name="Picture 8"/>
          <p:cNvPicPr>
            <a:picLocks noChangeAspect="1"/>
          </p:cNvPicPr>
          <p:nvPr/>
        </p:nvPicPr>
        <p:blipFill>
          <a:blip r:embed="rId7"/>
          <a:srcRect/>
          <a:stretch>
            <a:fillRect/>
          </a:stretch>
        </p:blipFill>
        <p:spPr>
          <a:xfrm>
            <a:off x="8872774" y="3224200"/>
            <a:ext cx="2632256" cy="2592373"/>
          </a:xfrm>
          <a:prstGeom prst="rect">
            <a:avLst/>
          </a:prstGeom>
        </p:spPr>
      </p:pic>
      <p:pic>
        <p:nvPicPr>
          <p:cNvPr id="9" name="Picture 9"/>
          <p:cNvPicPr>
            <a:picLocks noChangeAspect="1"/>
          </p:cNvPicPr>
          <p:nvPr/>
        </p:nvPicPr>
        <p:blipFill>
          <a:blip r:embed="rId8"/>
          <a:srcRect r="15461"/>
          <a:stretch>
            <a:fillRect/>
          </a:stretch>
        </p:blipFill>
        <p:spPr>
          <a:xfrm>
            <a:off x="8913097" y="6133935"/>
            <a:ext cx="2591932" cy="2857735"/>
          </a:xfrm>
          <a:prstGeom prst="rect">
            <a:avLst/>
          </a:prstGeom>
        </p:spPr>
      </p:pic>
      <p:pic>
        <p:nvPicPr>
          <p:cNvPr id="10" name="Picture 10"/>
          <p:cNvPicPr>
            <a:picLocks noChangeAspect="1"/>
          </p:cNvPicPr>
          <p:nvPr/>
        </p:nvPicPr>
        <p:blipFill>
          <a:blip r:embed="rId9"/>
          <a:srcRect/>
          <a:stretch>
            <a:fillRect/>
          </a:stretch>
        </p:blipFill>
        <p:spPr>
          <a:xfrm>
            <a:off x="12794494" y="3224200"/>
            <a:ext cx="4139339" cy="2744562"/>
          </a:xfrm>
          <a:prstGeom prst="rect">
            <a:avLst/>
          </a:prstGeom>
        </p:spPr>
      </p:pic>
      <p:pic>
        <p:nvPicPr>
          <p:cNvPr id="11" name="Picture 11"/>
          <p:cNvPicPr>
            <a:picLocks noChangeAspect="1"/>
          </p:cNvPicPr>
          <p:nvPr/>
        </p:nvPicPr>
        <p:blipFill>
          <a:blip r:embed="rId10"/>
          <a:srcRect/>
          <a:stretch>
            <a:fillRect/>
          </a:stretch>
        </p:blipFill>
        <p:spPr>
          <a:xfrm>
            <a:off x="12794494" y="6133935"/>
            <a:ext cx="4139339" cy="2764708"/>
          </a:xfrm>
          <a:prstGeom prst="rect">
            <a:avLst/>
          </a:prstGeom>
        </p:spPr>
      </p:pic>
      <p:sp>
        <p:nvSpPr>
          <p:cNvPr id="12" name="TextBox 12"/>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3.11 CHUỖI BÀI TẬP PHÁT TRIỂN NHÓM CƠ THÂN DƯỚI</a:t>
            </a:r>
          </a:p>
        </p:txBody>
      </p:sp>
      <p:sp>
        <p:nvSpPr>
          <p:cNvPr id="13" name="TextBox 13"/>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4" name="TextBox 14"/>
          <p:cNvSpPr txBox="1"/>
          <p:nvPr/>
        </p:nvSpPr>
        <p:spPr>
          <a:xfrm>
            <a:off x="1444402" y="2483928"/>
            <a:ext cx="3304878"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Sumo squat:</a:t>
            </a:r>
          </a:p>
        </p:txBody>
      </p:sp>
      <p:sp>
        <p:nvSpPr>
          <p:cNvPr id="15" name="TextBox 15"/>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3 hiệp lần lượt 12-15-18 lần/hiệp</a:t>
            </a:r>
          </a:p>
        </p:txBody>
      </p:sp>
      <p:sp>
        <p:nvSpPr>
          <p:cNvPr id="16" name="TextBox 16"/>
          <p:cNvSpPr txBox="1"/>
          <p:nvPr/>
        </p:nvSpPr>
        <p:spPr>
          <a:xfrm>
            <a:off x="5498609" y="2483928"/>
            <a:ext cx="2311127"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Wall sit:</a:t>
            </a:r>
          </a:p>
        </p:txBody>
      </p:sp>
      <p:sp>
        <p:nvSpPr>
          <p:cNvPr id="17" name="TextBox 17"/>
          <p:cNvSpPr txBox="1"/>
          <p:nvPr/>
        </p:nvSpPr>
        <p:spPr>
          <a:xfrm>
            <a:off x="9144000" y="2483928"/>
            <a:ext cx="3292116"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Back ward lunges:</a:t>
            </a:r>
          </a:p>
        </p:txBody>
      </p:sp>
      <p:sp>
        <p:nvSpPr>
          <p:cNvPr id="18" name="TextBox 18"/>
          <p:cNvSpPr txBox="1"/>
          <p:nvPr/>
        </p:nvSpPr>
        <p:spPr>
          <a:xfrm>
            <a:off x="13458811" y="2483928"/>
            <a:ext cx="3292116"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Back ward lunges: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267427" y="2906838"/>
            <a:ext cx="3485317" cy="2425199"/>
          </a:xfrm>
          <a:prstGeom prst="rect">
            <a:avLst/>
          </a:prstGeom>
        </p:spPr>
      </p:pic>
      <p:pic>
        <p:nvPicPr>
          <p:cNvPr id="5" name="Picture 5"/>
          <p:cNvPicPr>
            <a:picLocks noChangeAspect="1"/>
          </p:cNvPicPr>
          <p:nvPr/>
        </p:nvPicPr>
        <p:blipFill>
          <a:blip r:embed="rId4"/>
          <a:srcRect/>
          <a:stretch>
            <a:fillRect/>
          </a:stretch>
        </p:blipFill>
        <p:spPr>
          <a:xfrm>
            <a:off x="267427" y="5332038"/>
            <a:ext cx="3485317" cy="1885890"/>
          </a:xfrm>
          <a:prstGeom prst="rect">
            <a:avLst/>
          </a:prstGeom>
        </p:spPr>
      </p:pic>
      <p:pic>
        <p:nvPicPr>
          <p:cNvPr id="6" name="Picture 6"/>
          <p:cNvPicPr>
            <a:picLocks noChangeAspect="1"/>
          </p:cNvPicPr>
          <p:nvPr/>
        </p:nvPicPr>
        <p:blipFill>
          <a:blip r:embed="rId5"/>
          <a:srcRect/>
          <a:stretch>
            <a:fillRect/>
          </a:stretch>
        </p:blipFill>
        <p:spPr>
          <a:xfrm>
            <a:off x="267427" y="7445427"/>
            <a:ext cx="3743411" cy="1634352"/>
          </a:xfrm>
          <a:prstGeom prst="rect">
            <a:avLst/>
          </a:prstGeom>
        </p:spPr>
      </p:pic>
      <p:pic>
        <p:nvPicPr>
          <p:cNvPr id="7" name="Picture 7"/>
          <p:cNvPicPr>
            <a:picLocks noChangeAspect="1"/>
          </p:cNvPicPr>
          <p:nvPr/>
        </p:nvPicPr>
        <p:blipFill>
          <a:blip r:embed="rId6"/>
          <a:srcRect/>
          <a:stretch>
            <a:fillRect/>
          </a:stretch>
        </p:blipFill>
        <p:spPr>
          <a:xfrm>
            <a:off x="4157920" y="2323225"/>
            <a:ext cx="5255587" cy="1796213"/>
          </a:xfrm>
          <a:prstGeom prst="rect">
            <a:avLst/>
          </a:prstGeom>
        </p:spPr>
      </p:pic>
      <p:pic>
        <p:nvPicPr>
          <p:cNvPr id="8" name="Picture 8"/>
          <p:cNvPicPr>
            <a:picLocks noChangeAspect="1"/>
          </p:cNvPicPr>
          <p:nvPr/>
        </p:nvPicPr>
        <p:blipFill>
          <a:blip r:embed="rId7"/>
          <a:srcRect/>
          <a:stretch>
            <a:fillRect/>
          </a:stretch>
        </p:blipFill>
        <p:spPr>
          <a:xfrm>
            <a:off x="5738600" y="4119438"/>
            <a:ext cx="2064066" cy="2549728"/>
          </a:xfrm>
          <a:prstGeom prst="rect">
            <a:avLst/>
          </a:prstGeom>
        </p:spPr>
      </p:pic>
      <p:pic>
        <p:nvPicPr>
          <p:cNvPr id="9" name="Picture 9"/>
          <p:cNvPicPr>
            <a:picLocks noChangeAspect="1"/>
          </p:cNvPicPr>
          <p:nvPr/>
        </p:nvPicPr>
        <p:blipFill>
          <a:blip r:embed="rId8"/>
          <a:srcRect/>
          <a:stretch>
            <a:fillRect/>
          </a:stretch>
        </p:blipFill>
        <p:spPr>
          <a:xfrm>
            <a:off x="5350971" y="6981724"/>
            <a:ext cx="2839325" cy="2276576"/>
          </a:xfrm>
          <a:prstGeom prst="rect">
            <a:avLst/>
          </a:prstGeom>
        </p:spPr>
      </p:pic>
      <p:pic>
        <p:nvPicPr>
          <p:cNvPr id="10" name="Picture 10"/>
          <p:cNvPicPr>
            <a:picLocks noChangeAspect="1"/>
          </p:cNvPicPr>
          <p:nvPr/>
        </p:nvPicPr>
        <p:blipFill>
          <a:blip r:embed="rId9"/>
          <a:srcRect/>
          <a:stretch>
            <a:fillRect/>
          </a:stretch>
        </p:blipFill>
        <p:spPr>
          <a:xfrm>
            <a:off x="9606541" y="2541078"/>
            <a:ext cx="4552989" cy="1654853"/>
          </a:xfrm>
          <a:prstGeom prst="rect">
            <a:avLst/>
          </a:prstGeom>
        </p:spPr>
      </p:pic>
      <p:pic>
        <p:nvPicPr>
          <p:cNvPr id="11" name="Picture 11"/>
          <p:cNvPicPr>
            <a:picLocks noChangeAspect="1"/>
          </p:cNvPicPr>
          <p:nvPr/>
        </p:nvPicPr>
        <p:blipFill>
          <a:blip r:embed="rId10"/>
          <a:srcRect/>
          <a:stretch>
            <a:fillRect/>
          </a:stretch>
        </p:blipFill>
        <p:spPr>
          <a:xfrm>
            <a:off x="10649393" y="4260625"/>
            <a:ext cx="2467286" cy="2408541"/>
          </a:xfrm>
          <a:prstGeom prst="rect">
            <a:avLst/>
          </a:prstGeom>
        </p:spPr>
      </p:pic>
      <p:pic>
        <p:nvPicPr>
          <p:cNvPr id="12" name="Picture 12"/>
          <p:cNvPicPr>
            <a:picLocks noChangeAspect="1"/>
          </p:cNvPicPr>
          <p:nvPr/>
        </p:nvPicPr>
        <p:blipFill>
          <a:blip r:embed="rId11"/>
          <a:srcRect/>
          <a:stretch>
            <a:fillRect/>
          </a:stretch>
        </p:blipFill>
        <p:spPr>
          <a:xfrm>
            <a:off x="10515945" y="6981724"/>
            <a:ext cx="2734180" cy="2377548"/>
          </a:xfrm>
          <a:prstGeom prst="rect">
            <a:avLst/>
          </a:prstGeom>
        </p:spPr>
      </p:pic>
      <p:pic>
        <p:nvPicPr>
          <p:cNvPr id="13" name="Picture 13"/>
          <p:cNvPicPr>
            <a:picLocks noChangeAspect="1"/>
          </p:cNvPicPr>
          <p:nvPr/>
        </p:nvPicPr>
        <p:blipFill>
          <a:blip r:embed="rId12"/>
          <a:srcRect/>
          <a:stretch>
            <a:fillRect/>
          </a:stretch>
        </p:blipFill>
        <p:spPr>
          <a:xfrm>
            <a:off x="13912095" y="2906838"/>
            <a:ext cx="4613624" cy="1646529"/>
          </a:xfrm>
          <a:prstGeom prst="rect">
            <a:avLst/>
          </a:prstGeom>
        </p:spPr>
      </p:pic>
      <p:pic>
        <p:nvPicPr>
          <p:cNvPr id="14" name="Picture 14"/>
          <p:cNvPicPr>
            <a:picLocks noChangeAspect="1"/>
          </p:cNvPicPr>
          <p:nvPr/>
        </p:nvPicPr>
        <p:blipFill>
          <a:blip r:embed="rId13"/>
          <a:srcRect/>
          <a:stretch>
            <a:fillRect/>
          </a:stretch>
        </p:blipFill>
        <p:spPr>
          <a:xfrm>
            <a:off x="14224411" y="4796243"/>
            <a:ext cx="3988992" cy="1478740"/>
          </a:xfrm>
          <a:prstGeom prst="rect">
            <a:avLst/>
          </a:prstGeom>
        </p:spPr>
      </p:pic>
      <p:pic>
        <p:nvPicPr>
          <p:cNvPr id="15" name="Picture 15"/>
          <p:cNvPicPr>
            <a:picLocks noChangeAspect="1"/>
          </p:cNvPicPr>
          <p:nvPr/>
        </p:nvPicPr>
        <p:blipFill>
          <a:blip r:embed="rId14"/>
          <a:srcRect l="12805" r="11167"/>
          <a:stretch>
            <a:fillRect/>
          </a:stretch>
        </p:blipFill>
        <p:spPr>
          <a:xfrm>
            <a:off x="14316296" y="7345120"/>
            <a:ext cx="3805223" cy="1913180"/>
          </a:xfrm>
          <a:prstGeom prst="rect">
            <a:avLst/>
          </a:prstGeom>
        </p:spPr>
      </p:pic>
      <p:sp>
        <p:nvSpPr>
          <p:cNvPr id="16" name="TextBox 16"/>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3.12 CHUỖI BÀI TẬP PHÁT TRIỂN NHÓM CƠ THÂN DƯỚI</a:t>
            </a:r>
          </a:p>
        </p:txBody>
      </p:sp>
      <p:sp>
        <p:nvSpPr>
          <p:cNvPr id="17" name="TextBox 1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8" name="TextBox 18"/>
          <p:cNvSpPr txBox="1"/>
          <p:nvPr/>
        </p:nvSpPr>
        <p:spPr>
          <a:xfrm>
            <a:off x="853043" y="2483928"/>
            <a:ext cx="3304878"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Crunches:</a:t>
            </a:r>
          </a:p>
        </p:txBody>
      </p:sp>
      <p:sp>
        <p:nvSpPr>
          <p:cNvPr id="19" name="TextBox 19"/>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4 hiệp lần lượt 15-20-25-30 lần/hiệp:</a:t>
            </a:r>
          </a:p>
        </p:txBody>
      </p:sp>
      <p:sp>
        <p:nvSpPr>
          <p:cNvPr id="20" name="TextBox 20"/>
          <p:cNvSpPr txBox="1"/>
          <p:nvPr/>
        </p:nvSpPr>
        <p:spPr>
          <a:xfrm>
            <a:off x="4479382" y="2483928"/>
            <a:ext cx="5748053"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V – Ups hay Leg Raises:</a:t>
            </a:r>
          </a:p>
        </p:txBody>
      </p:sp>
      <p:sp>
        <p:nvSpPr>
          <p:cNvPr id="21" name="TextBox 21"/>
          <p:cNvSpPr txBox="1"/>
          <p:nvPr/>
        </p:nvSpPr>
        <p:spPr>
          <a:xfrm>
            <a:off x="9916988" y="2483928"/>
            <a:ext cx="3932095"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Twisting hips raise:</a:t>
            </a:r>
          </a:p>
        </p:txBody>
      </p:sp>
      <p:sp>
        <p:nvSpPr>
          <p:cNvPr id="22" name="TextBox 22"/>
          <p:cNvSpPr txBox="1"/>
          <p:nvPr/>
        </p:nvSpPr>
        <p:spPr>
          <a:xfrm>
            <a:off x="14995884" y="2483928"/>
            <a:ext cx="3292116"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Side Brige: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53889"/>
            <a:ext cx="19937627" cy="1065598"/>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l="19989" r="25894"/>
          <a:stretch>
            <a:fillRect/>
          </a:stretch>
        </p:blipFill>
        <p:spPr>
          <a:xfrm>
            <a:off x="121174" y="2067020"/>
            <a:ext cx="4036746" cy="3412730"/>
          </a:xfrm>
          <a:prstGeom prst="rect">
            <a:avLst/>
          </a:prstGeom>
        </p:spPr>
      </p:pic>
      <p:pic>
        <p:nvPicPr>
          <p:cNvPr id="5" name="Picture 5"/>
          <p:cNvPicPr>
            <a:picLocks noChangeAspect="1"/>
          </p:cNvPicPr>
          <p:nvPr/>
        </p:nvPicPr>
        <p:blipFill>
          <a:blip r:embed="rId4"/>
          <a:srcRect l="13634" t="20674" r="14997"/>
          <a:stretch>
            <a:fillRect/>
          </a:stretch>
        </p:blipFill>
        <p:spPr>
          <a:xfrm>
            <a:off x="-39557" y="5333123"/>
            <a:ext cx="4358208" cy="2000837"/>
          </a:xfrm>
          <a:prstGeom prst="rect">
            <a:avLst/>
          </a:prstGeom>
        </p:spPr>
      </p:pic>
      <p:pic>
        <p:nvPicPr>
          <p:cNvPr id="6" name="Picture 6"/>
          <p:cNvPicPr>
            <a:picLocks noChangeAspect="1"/>
          </p:cNvPicPr>
          <p:nvPr/>
        </p:nvPicPr>
        <p:blipFill>
          <a:blip r:embed="rId5"/>
          <a:srcRect l="19996" t="6638" r="16622"/>
          <a:stretch>
            <a:fillRect/>
          </a:stretch>
        </p:blipFill>
        <p:spPr>
          <a:xfrm>
            <a:off x="312324" y="7245131"/>
            <a:ext cx="3654447" cy="2408757"/>
          </a:xfrm>
          <a:prstGeom prst="rect">
            <a:avLst/>
          </a:prstGeom>
        </p:spPr>
      </p:pic>
      <p:pic>
        <p:nvPicPr>
          <p:cNvPr id="7" name="Picture 7"/>
          <p:cNvPicPr>
            <a:picLocks noChangeAspect="1"/>
          </p:cNvPicPr>
          <p:nvPr/>
        </p:nvPicPr>
        <p:blipFill>
          <a:blip r:embed="rId6"/>
          <a:srcRect/>
          <a:stretch>
            <a:fillRect/>
          </a:stretch>
        </p:blipFill>
        <p:spPr>
          <a:xfrm>
            <a:off x="4534667" y="3162985"/>
            <a:ext cx="4362997" cy="1838297"/>
          </a:xfrm>
          <a:prstGeom prst="rect">
            <a:avLst/>
          </a:prstGeom>
        </p:spPr>
      </p:pic>
      <p:pic>
        <p:nvPicPr>
          <p:cNvPr id="8" name="Picture 8"/>
          <p:cNvPicPr>
            <a:picLocks noChangeAspect="1"/>
          </p:cNvPicPr>
          <p:nvPr/>
        </p:nvPicPr>
        <p:blipFill>
          <a:blip r:embed="rId7"/>
          <a:srcRect/>
          <a:stretch>
            <a:fillRect/>
          </a:stretch>
        </p:blipFill>
        <p:spPr>
          <a:xfrm>
            <a:off x="5022411" y="5015985"/>
            <a:ext cx="3875254" cy="2317976"/>
          </a:xfrm>
          <a:prstGeom prst="rect">
            <a:avLst/>
          </a:prstGeom>
        </p:spPr>
      </p:pic>
      <p:pic>
        <p:nvPicPr>
          <p:cNvPr id="9" name="Picture 9"/>
          <p:cNvPicPr>
            <a:picLocks noChangeAspect="1"/>
          </p:cNvPicPr>
          <p:nvPr/>
        </p:nvPicPr>
        <p:blipFill>
          <a:blip r:embed="rId8"/>
          <a:srcRect/>
          <a:stretch>
            <a:fillRect/>
          </a:stretch>
        </p:blipFill>
        <p:spPr>
          <a:xfrm>
            <a:off x="4625757" y="7488758"/>
            <a:ext cx="4668562" cy="2165130"/>
          </a:xfrm>
          <a:prstGeom prst="rect">
            <a:avLst/>
          </a:prstGeom>
        </p:spPr>
      </p:pic>
      <p:pic>
        <p:nvPicPr>
          <p:cNvPr id="10" name="Picture 10"/>
          <p:cNvPicPr>
            <a:picLocks noChangeAspect="1"/>
          </p:cNvPicPr>
          <p:nvPr/>
        </p:nvPicPr>
        <p:blipFill>
          <a:blip r:embed="rId9"/>
          <a:srcRect/>
          <a:stretch>
            <a:fillRect/>
          </a:stretch>
        </p:blipFill>
        <p:spPr>
          <a:xfrm>
            <a:off x="10251138" y="3162985"/>
            <a:ext cx="3485027" cy="2010350"/>
          </a:xfrm>
          <a:prstGeom prst="rect">
            <a:avLst/>
          </a:prstGeom>
        </p:spPr>
      </p:pic>
      <p:sp>
        <p:nvSpPr>
          <p:cNvPr id="11" name="TextBox 11"/>
          <p:cNvSpPr txBox="1"/>
          <p:nvPr/>
        </p:nvSpPr>
        <p:spPr>
          <a:xfrm>
            <a:off x="2010085" y="411480"/>
            <a:ext cx="16019548" cy="6172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3.12 CHUỖI BÀI TẬP PHÁT TRIỂN NHÓM CƠ THÂN DƯỚI</a:t>
            </a:r>
          </a:p>
        </p:txBody>
      </p:sp>
      <p:sp>
        <p:nvSpPr>
          <p:cNvPr id="12" name="TextBox 12"/>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3" name="TextBox 13"/>
          <p:cNvSpPr txBox="1"/>
          <p:nvPr/>
        </p:nvSpPr>
        <p:spPr>
          <a:xfrm>
            <a:off x="487108" y="2483928"/>
            <a:ext cx="3304878"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Super man:</a:t>
            </a:r>
          </a:p>
        </p:txBody>
      </p:sp>
      <p:sp>
        <p:nvSpPr>
          <p:cNvPr id="14" name="TextBox 14"/>
          <p:cNvSpPr txBox="1"/>
          <p:nvPr/>
        </p:nvSpPr>
        <p:spPr>
          <a:xfrm>
            <a:off x="1028700" y="1496834"/>
            <a:ext cx="17000933" cy="735330"/>
          </a:xfrm>
          <a:prstGeom prst="rect">
            <a:avLst/>
          </a:prstGeom>
        </p:spPr>
        <p:txBody>
          <a:bodyPr lIns="0" tIns="0" rIns="0" bIns="0" rtlCol="0" anchor="t">
            <a:spAutoFit/>
          </a:bodyPr>
          <a:lstStyle/>
          <a:p>
            <a:pPr algn="ctr">
              <a:lnSpc>
                <a:spcPts val="5880"/>
              </a:lnSpc>
            </a:pPr>
            <a:r>
              <a:rPr lang="en-US" sz="4200">
                <a:solidFill>
                  <a:srgbClr val="000000"/>
                </a:solidFill>
                <a:latin typeface="Arialle Italics"/>
              </a:rPr>
              <a:t>Mỗi bài tập 4 hiệp lần lượt 15-20-25-30 lần/hiệp:</a:t>
            </a:r>
          </a:p>
        </p:txBody>
      </p:sp>
      <p:sp>
        <p:nvSpPr>
          <p:cNvPr id="15" name="TextBox 15"/>
          <p:cNvSpPr txBox="1"/>
          <p:nvPr/>
        </p:nvSpPr>
        <p:spPr>
          <a:xfrm>
            <a:off x="4716412" y="2483928"/>
            <a:ext cx="5748053"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Rotating T Extension:</a:t>
            </a:r>
          </a:p>
        </p:txBody>
      </p:sp>
      <p:sp>
        <p:nvSpPr>
          <p:cNvPr id="16" name="TextBox 16"/>
          <p:cNvSpPr txBox="1"/>
          <p:nvPr/>
        </p:nvSpPr>
        <p:spPr>
          <a:xfrm>
            <a:off x="10464464" y="2483928"/>
            <a:ext cx="3932095" cy="422910"/>
          </a:xfrm>
          <a:prstGeom prst="rect">
            <a:avLst/>
          </a:prstGeom>
        </p:spPr>
        <p:txBody>
          <a:bodyPr lIns="0" tIns="0" rIns="0" bIns="0" rtlCol="0" anchor="t">
            <a:spAutoFit/>
          </a:bodyPr>
          <a:lstStyle/>
          <a:p>
            <a:pPr>
              <a:lnSpc>
                <a:spcPts val="3359"/>
              </a:lnSpc>
            </a:pPr>
            <a:r>
              <a:rPr lang="en-US" sz="2400" u="sng">
                <a:solidFill>
                  <a:srgbClr val="7ED957"/>
                </a:solidFill>
                <a:latin typeface="Arialle Italics"/>
              </a:rPr>
              <a:t>Động tác Dead-bugs: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824814" y="2531253"/>
            <a:ext cx="19869150" cy="133350"/>
          </a:xfrm>
          <a:prstGeom prst="rect">
            <a:avLst/>
          </a:prstGeom>
          <a:solidFill>
            <a:srgbClr val="F7F9F8"/>
          </a:solidFill>
        </p:spPr>
      </p:sp>
      <p:sp>
        <p:nvSpPr>
          <p:cNvPr id="3" name="AutoShape 3"/>
          <p:cNvSpPr/>
          <p:nvPr/>
        </p:nvSpPr>
        <p:spPr>
          <a:xfrm>
            <a:off x="-824814" y="9653889"/>
            <a:ext cx="19937627" cy="1065598"/>
          </a:xfrm>
          <a:prstGeom prst="rect">
            <a:avLst/>
          </a:prstGeom>
          <a:solidFill>
            <a:srgbClr val="7ED957"/>
          </a:solidFill>
        </p:spPr>
      </p:sp>
      <p:grpSp>
        <p:nvGrpSpPr>
          <p:cNvPr id="4" name="Group 4"/>
          <p:cNvGrpSpPr/>
          <p:nvPr/>
        </p:nvGrpSpPr>
        <p:grpSpPr>
          <a:xfrm>
            <a:off x="1451228" y="2321703"/>
            <a:ext cx="552450" cy="55245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6" name="Group 6"/>
          <p:cNvGrpSpPr/>
          <p:nvPr/>
        </p:nvGrpSpPr>
        <p:grpSpPr>
          <a:xfrm>
            <a:off x="8833536" y="2321703"/>
            <a:ext cx="552450" cy="55245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8" name="Group 8"/>
          <p:cNvGrpSpPr/>
          <p:nvPr/>
        </p:nvGrpSpPr>
        <p:grpSpPr>
          <a:xfrm>
            <a:off x="12527665" y="2321703"/>
            <a:ext cx="552450" cy="55245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0" name="Group 10"/>
          <p:cNvGrpSpPr/>
          <p:nvPr/>
        </p:nvGrpSpPr>
        <p:grpSpPr>
          <a:xfrm>
            <a:off x="16139361" y="2321703"/>
            <a:ext cx="552450" cy="55245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grpSp>
        <p:nvGrpSpPr>
          <p:cNvPr id="12" name="Group 12"/>
          <p:cNvGrpSpPr/>
          <p:nvPr/>
        </p:nvGrpSpPr>
        <p:grpSpPr>
          <a:xfrm>
            <a:off x="5123907" y="2321703"/>
            <a:ext cx="552450" cy="552450"/>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pic>
        <p:nvPicPr>
          <p:cNvPr id="14" name="Picture 14"/>
          <p:cNvPicPr>
            <a:picLocks noChangeAspect="1"/>
          </p:cNvPicPr>
          <p:nvPr/>
        </p:nvPicPr>
        <p:blipFill>
          <a:blip r:embed="rId2"/>
          <a:srcRect/>
          <a:stretch>
            <a:fillRect/>
          </a:stretch>
        </p:blipFill>
        <p:spPr>
          <a:xfrm>
            <a:off x="383323" y="254556"/>
            <a:ext cx="2122158" cy="1171608"/>
          </a:xfrm>
          <a:prstGeom prst="rect">
            <a:avLst/>
          </a:prstGeom>
        </p:spPr>
      </p:pic>
      <p:pic>
        <p:nvPicPr>
          <p:cNvPr id="15" name="Picture 15"/>
          <p:cNvPicPr>
            <a:picLocks noChangeAspect="1"/>
          </p:cNvPicPr>
          <p:nvPr/>
        </p:nvPicPr>
        <p:blipFill>
          <a:blip r:embed="rId3"/>
          <a:srcRect l="8359" t="19024" r="5695" b="15670"/>
          <a:stretch>
            <a:fillRect/>
          </a:stretch>
        </p:blipFill>
        <p:spPr>
          <a:xfrm>
            <a:off x="4724928" y="5497757"/>
            <a:ext cx="8838144" cy="3926464"/>
          </a:xfrm>
          <a:prstGeom prst="rect">
            <a:avLst/>
          </a:prstGeom>
        </p:spPr>
      </p:pic>
      <p:sp>
        <p:nvSpPr>
          <p:cNvPr id="16" name="TextBox 16"/>
          <p:cNvSpPr txBox="1"/>
          <p:nvPr/>
        </p:nvSpPr>
        <p:spPr>
          <a:xfrm>
            <a:off x="3073578" y="273606"/>
            <a:ext cx="15051233" cy="1226820"/>
          </a:xfrm>
          <a:prstGeom prst="rect">
            <a:avLst/>
          </a:prstGeom>
        </p:spPr>
        <p:txBody>
          <a:bodyPr lIns="0" tIns="0" rIns="0" bIns="0" rtlCol="0" anchor="t">
            <a:spAutoFit/>
          </a:bodyPr>
          <a:lstStyle/>
          <a:p>
            <a:pPr algn="ctr">
              <a:lnSpc>
                <a:spcPts val="4830"/>
              </a:lnSpc>
            </a:pPr>
            <a:r>
              <a:rPr lang="en-US" sz="4200">
                <a:solidFill>
                  <a:srgbClr val="7ED957"/>
                </a:solidFill>
                <a:latin typeface="Montserrat Bold"/>
              </a:rPr>
              <a:t>3.3 CHUỖI BÀI TẬP PHÁT TRIỂN NHÓM CƠ THÂN DƯỚI </a:t>
            </a:r>
            <a:r>
              <a:rPr lang="en-US" sz="4200">
                <a:solidFill>
                  <a:srgbClr val="FFFFFF"/>
                </a:solidFill>
                <a:latin typeface="Montserrat Bold"/>
              </a:rPr>
              <a:t>(LOWER BODY)</a:t>
            </a:r>
          </a:p>
        </p:txBody>
      </p:sp>
      <p:grpSp>
        <p:nvGrpSpPr>
          <p:cNvPr id="17" name="Group 17"/>
          <p:cNvGrpSpPr/>
          <p:nvPr/>
        </p:nvGrpSpPr>
        <p:grpSpPr>
          <a:xfrm>
            <a:off x="94712" y="3228949"/>
            <a:ext cx="3672679" cy="2058987"/>
            <a:chOff x="0" y="0"/>
            <a:chExt cx="4896906" cy="2745316"/>
          </a:xfrm>
        </p:grpSpPr>
        <p:sp>
          <p:nvSpPr>
            <p:cNvPr id="18" name="TextBox 18"/>
            <p:cNvSpPr txBox="1"/>
            <p:nvPr/>
          </p:nvSpPr>
          <p:spPr>
            <a:xfrm>
              <a:off x="0" y="2358602"/>
              <a:ext cx="4896906" cy="447675"/>
            </a:xfrm>
            <a:prstGeom prst="rect">
              <a:avLst/>
            </a:prstGeom>
          </p:spPr>
          <p:txBody>
            <a:bodyPr lIns="0" tIns="0" rIns="0" bIns="0" rtlCol="0" anchor="t">
              <a:spAutoFit/>
            </a:bodyPr>
            <a:lstStyle/>
            <a:p>
              <a:pPr algn="ctr">
                <a:lnSpc>
                  <a:spcPts val="2850"/>
                </a:lnSpc>
              </a:pPr>
              <a:endParaRPr/>
            </a:p>
          </p:txBody>
        </p:sp>
        <p:sp>
          <p:nvSpPr>
            <p:cNvPr id="19" name="TextBox 19"/>
            <p:cNvSpPr txBox="1"/>
            <p:nvPr/>
          </p:nvSpPr>
          <p:spPr>
            <a:xfrm>
              <a:off x="0" y="-9525"/>
              <a:ext cx="4887601" cy="2021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 đùi</a:t>
              </a:r>
              <a:r>
                <a:rPr lang="en-US" sz="2400" spc="84">
                  <a:solidFill>
                    <a:srgbClr val="7ED957"/>
                  </a:solidFill>
                  <a:latin typeface="Montserrat Italics"/>
                </a:rPr>
                <a:t> ngoài: </a:t>
              </a:r>
              <a:r>
                <a:rPr lang="en-US" sz="2400" spc="84">
                  <a:solidFill>
                    <a:srgbClr val="FFFFFF"/>
                  </a:solidFill>
                  <a:latin typeface="Montserrat Italics"/>
                </a:rPr>
                <a:t>Side – lying lift left and right: </a:t>
              </a:r>
            </a:p>
            <a:p>
              <a:pPr algn="ctr">
                <a:lnSpc>
                  <a:spcPts val="3000"/>
                </a:lnSpc>
              </a:pPr>
              <a:r>
                <a:rPr lang="en-US" sz="2400" spc="84">
                  <a:solidFill>
                    <a:srgbClr val="FFFFFF"/>
                  </a:solidFill>
                  <a:latin typeface="Montserrat Italics"/>
                </a:rPr>
                <a:t>20Reps x 2Sec/Legs.</a:t>
              </a:r>
            </a:p>
          </p:txBody>
        </p:sp>
      </p:grpSp>
      <p:grpSp>
        <p:nvGrpSpPr>
          <p:cNvPr id="20" name="Group 20"/>
          <p:cNvGrpSpPr/>
          <p:nvPr/>
        </p:nvGrpSpPr>
        <p:grpSpPr>
          <a:xfrm>
            <a:off x="3767392" y="3228949"/>
            <a:ext cx="3543709" cy="2058987"/>
            <a:chOff x="0" y="0"/>
            <a:chExt cx="4724945" cy="2745316"/>
          </a:xfrm>
        </p:grpSpPr>
        <p:sp>
          <p:nvSpPr>
            <p:cNvPr id="21" name="TextBox 21"/>
            <p:cNvSpPr txBox="1"/>
            <p:nvPr/>
          </p:nvSpPr>
          <p:spPr>
            <a:xfrm>
              <a:off x="0" y="2358602"/>
              <a:ext cx="4724945" cy="447675"/>
            </a:xfrm>
            <a:prstGeom prst="rect">
              <a:avLst/>
            </a:prstGeom>
          </p:spPr>
          <p:txBody>
            <a:bodyPr lIns="0" tIns="0" rIns="0" bIns="0" rtlCol="0" anchor="t">
              <a:spAutoFit/>
            </a:bodyPr>
            <a:lstStyle/>
            <a:p>
              <a:pPr algn="ctr">
                <a:lnSpc>
                  <a:spcPts val="2850"/>
                </a:lnSpc>
              </a:pPr>
              <a:endParaRPr/>
            </a:p>
          </p:txBody>
        </p:sp>
        <p:sp>
          <p:nvSpPr>
            <p:cNvPr id="22" name="TextBox 22"/>
            <p:cNvSpPr txBox="1"/>
            <p:nvPr/>
          </p:nvSpPr>
          <p:spPr>
            <a:xfrm>
              <a:off x="0" y="-9525"/>
              <a:ext cx="4715967" cy="2021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 đùi</a:t>
              </a:r>
              <a:r>
                <a:rPr lang="en-US" sz="2400" spc="84">
                  <a:solidFill>
                    <a:srgbClr val="7ED957"/>
                  </a:solidFill>
                  <a:latin typeface="Montserrat Italics"/>
                </a:rPr>
                <a:t> trong: </a:t>
              </a:r>
            </a:p>
            <a:p>
              <a:pPr algn="ctr">
                <a:lnSpc>
                  <a:spcPts val="3000"/>
                </a:lnSpc>
              </a:pPr>
              <a:r>
                <a:rPr lang="en-US" sz="2400" spc="84">
                  <a:solidFill>
                    <a:srgbClr val="FFFFFF"/>
                  </a:solidFill>
                  <a:latin typeface="Montserrat Italics"/>
                </a:rPr>
                <a:t>Bottom leg lift left and right: </a:t>
              </a:r>
            </a:p>
            <a:p>
              <a:pPr algn="ctr">
                <a:lnSpc>
                  <a:spcPts val="3000"/>
                </a:lnSpc>
              </a:pPr>
              <a:r>
                <a:rPr lang="en-US" sz="2400" spc="84">
                  <a:solidFill>
                    <a:srgbClr val="FFFFFF"/>
                  </a:solidFill>
                  <a:latin typeface="Montserrat Italics"/>
                </a:rPr>
                <a:t>20Reps x 2Sec/Legs.</a:t>
              </a:r>
            </a:p>
          </p:txBody>
        </p:sp>
      </p:grpSp>
      <p:grpSp>
        <p:nvGrpSpPr>
          <p:cNvPr id="23" name="Group 23"/>
          <p:cNvGrpSpPr/>
          <p:nvPr/>
        </p:nvGrpSpPr>
        <p:grpSpPr>
          <a:xfrm>
            <a:off x="7477021" y="3228949"/>
            <a:ext cx="3341965" cy="1677987"/>
            <a:chOff x="0" y="0"/>
            <a:chExt cx="4455954" cy="2237316"/>
          </a:xfrm>
        </p:grpSpPr>
        <p:sp>
          <p:nvSpPr>
            <p:cNvPr id="24" name="TextBox 24"/>
            <p:cNvSpPr txBox="1"/>
            <p:nvPr/>
          </p:nvSpPr>
          <p:spPr>
            <a:xfrm>
              <a:off x="0" y="1850602"/>
              <a:ext cx="4455954" cy="447675"/>
            </a:xfrm>
            <a:prstGeom prst="rect">
              <a:avLst/>
            </a:prstGeom>
          </p:spPr>
          <p:txBody>
            <a:bodyPr lIns="0" tIns="0" rIns="0" bIns="0" rtlCol="0" anchor="t">
              <a:spAutoFit/>
            </a:bodyPr>
            <a:lstStyle/>
            <a:p>
              <a:pPr algn="ctr">
                <a:lnSpc>
                  <a:spcPts val="2850"/>
                </a:lnSpc>
              </a:pPr>
              <a:endParaRPr/>
            </a:p>
          </p:txBody>
        </p:sp>
        <p:sp>
          <p:nvSpPr>
            <p:cNvPr id="25" name="TextBox 25"/>
            <p:cNvSpPr txBox="1"/>
            <p:nvPr/>
          </p:nvSpPr>
          <p:spPr>
            <a:xfrm>
              <a:off x="0" y="-9525"/>
              <a:ext cx="4447487" cy="1513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đùi sau: </a:t>
              </a:r>
              <a:r>
                <a:rPr lang="en-US" sz="2400" spc="84">
                  <a:solidFill>
                    <a:srgbClr val="FFFFFF"/>
                  </a:solidFill>
                  <a:latin typeface="Montserrat Italics"/>
                </a:rPr>
                <a:t>Glute Bridge: 20Reps x 2Sec.</a:t>
              </a:r>
            </a:p>
          </p:txBody>
        </p:sp>
      </p:grpSp>
      <p:grpSp>
        <p:nvGrpSpPr>
          <p:cNvPr id="26" name="Group 26"/>
          <p:cNvGrpSpPr/>
          <p:nvPr/>
        </p:nvGrpSpPr>
        <p:grpSpPr>
          <a:xfrm>
            <a:off x="11171149" y="3228949"/>
            <a:ext cx="3341965" cy="2058987"/>
            <a:chOff x="0" y="0"/>
            <a:chExt cx="4455954" cy="2745316"/>
          </a:xfrm>
        </p:grpSpPr>
        <p:sp>
          <p:nvSpPr>
            <p:cNvPr id="27" name="TextBox 27"/>
            <p:cNvSpPr txBox="1"/>
            <p:nvPr/>
          </p:nvSpPr>
          <p:spPr>
            <a:xfrm>
              <a:off x="0" y="2358602"/>
              <a:ext cx="4455954" cy="447675"/>
            </a:xfrm>
            <a:prstGeom prst="rect">
              <a:avLst/>
            </a:prstGeom>
          </p:spPr>
          <p:txBody>
            <a:bodyPr lIns="0" tIns="0" rIns="0" bIns="0" rtlCol="0" anchor="t">
              <a:spAutoFit/>
            </a:bodyPr>
            <a:lstStyle/>
            <a:p>
              <a:pPr algn="ctr">
                <a:lnSpc>
                  <a:spcPts val="2850"/>
                </a:lnSpc>
              </a:pPr>
              <a:endParaRPr/>
            </a:p>
          </p:txBody>
        </p:sp>
        <p:sp>
          <p:nvSpPr>
            <p:cNvPr id="28" name="TextBox 28"/>
            <p:cNvSpPr txBox="1"/>
            <p:nvPr/>
          </p:nvSpPr>
          <p:spPr>
            <a:xfrm>
              <a:off x="0" y="-9525"/>
              <a:ext cx="4447487" cy="2021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a:t>
              </a:r>
              <a:r>
                <a:rPr lang="en-US" sz="2400" spc="84">
                  <a:solidFill>
                    <a:srgbClr val="7ED957"/>
                  </a:solidFill>
                  <a:latin typeface="Montserrat Italics"/>
                </a:rPr>
                <a:t> Full Leg: </a:t>
              </a:r>
              <a:r>
                <a:rPr lang="en-US" sz="2400" spc="84">
                  <a:solidFill>
                    <a:srgbClr val="FFFFFF"/>
                  </a:solidFill>
                  <a:latin typeface="Montserrat Italics"/>
                </a:rPr>
                <a:t>Lunge Level 3 – Curtsy lunge: 30Reps x 2Sec.</a:t>
              </a:r>
            </a:p>
          </p:txBody>
        </p:sp>
      </p:grpSp>
      <p:grpSp>
        <p:nvGrpSpPr>
          <p:cNvPr id="29" name="Group 29"/>
          <p:cNvGrpSpPr/>
          <p:nvPr/>
        </p:nvGrpSpPr>
        <p:grpSpPr>
          <a:xfrm>
            <a:off x="14782846" y="3228949"/>
            <a:ext cx="3341965" cy="2058987"/>
            <a:chOff x="0" y="0"/>
            <a:chExt cx="4455954" cy="2745316"/>
          </a:xfrm>
        </p:grpSpPr>
        <p:sp>
          <p:nvSpPr>
            <p:cNvPr id="30" name="TextBox 30"/>
            <p:cNvSpPr txBox="1"/>
            <p:nvPr/>
          </p:nvSpPr>
          <p:spPr>
            <a:xfrm>
              <a:off x="0" y="2358602"/>
              <a:ext cx="4455954" cy="447675"/>
            </a:xfrm>
            <a:prstGeom prst="rect">
              <a:avLst/>
            </a:prstGeom>
          </p:spPr>
          <p:txBody>
            <a:bodyPr lIns="0" tIns="0" rIns="0" bIns="0" rtlCol="0" anchor="t">
              <a:spAutoFit/>
            </a:bodyPr>
            <a:lstStyle/>
            <a:p>
              <a:pPr algn="ctr">
                <a:lnSpc>
                  <a:spcPts val="2850"/>
                </a:lnSpc>
              </a:pPr>
              <a:endParaRPr/>
            </a:p>
          </p:txBody>
        </p:sp>
        <p:sp>
          <p:nvSpPr>
            <p:cNvPr id="31" name="TextBox 31"/>
            <p:cNvSpPr txBox="1"/>
            <p:nvPr/>
          </p:nvSpPr>
          <p:spPr>
            <a:xfrm>
              <a:off x="0" y="-9525"/>
              <a:ext cx="4447487" cy="2021205"/>
            </a:xfrm>
            <a:prstGeom prst="rect">
              <a:avLst/>
            </a:prstGeom>
          </p:spPr>
          <p:txBody>
            <a:bodyPr lIns="0" tIns="0" rIns="0" bIns="0" rtlCol="0" anchor="t">
              <a:spAutoFit/>
            </a:bodyPr>
            <a:lstStyle/>
            <a:p>
              <a:pPr algn="ctr">
                <a:lnSpc>
                  <a:spcPts val="3000"/>
                </a:lnSpc>
              </a:pPr>
              <a:r>
                <a:rPr lang="en-US" sz="2400" spc="84">
                  <a:solidFill>
                    <a:srgbClr val="7ED957"/>
                  </a:solidFill>
                  <a:latin typeface="Montserrat Italics"/>
                </a:rPr>
                <a:t>Bài </a:t>
              </a:r>
              <a:r>
                <a:rPr lang="en-US" sz="2400" spc="84">
                  <a:solidFill>
                    <a:srgbClr val="7ED957"/>
                  </a:solidFill>
                  <a:latin typeface="Arimo Italics"/>
                </a:rPr>
                <a:t>tập tam đầu cẳng</a:t>
              </a:r>
              <a:r>
                <a:rPr lang="en-US" sz="2400" spc="84">
                  <a:solidFill>
                    <a:srgbClr val="7ED957"/>
                  </a:solidFill>
                  <a:latin typeface="Montserrat Italics"/>
                </a:rPr>
                <a:t> chân: </a:t>
              </a:r>
            </a:p>
            <a:p>
              <a:pPr algn="ctr">
                <a:lnSpc>
                  <a:spcPts val="3000"/>
                </a:lnSpc>
              </a:pPr>
              <a:r>
                <a:rPr lang="en-US" sz="2400" spc="84">
                  <a:solidFill>
                    <a:srgbClr val="FFFFFF"/>
                  </a:solidFill>
                  <a:latin typeface="Montserrat Italics"/>
                </a:rPr>
                <a:t>Calf excersices: </a:t>
              </a:r>
            </a:p>
            <a:p>
              <a:pPr algn="ctr">
                <a:lnSpc>
                  <a:spcPts val="3000"/>
                </a:lnSpc>
              </a:pPr>
              <a:r>
                <a:rPr lang="en-US" sz="2400" spc="84">
                  <a:solidFill>
                    <a:srgbClr val="FFFFFF"/>
                  </a:solidFill>
                  <a:latin typeface="Montserrat Italics"/>
                </a:rPr>
                <a:t>15Reps x 2Sec.</a:t>
              </a:r>
            </a:p>
          </p:txBody>
        </p:sp>
      </p:grpSp>
      <p:sp>
        <p:nvSpPr>
          <p:cNvPr id="32" name="TextBox 32"/>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421423" y="4053165"/>
            <a:ext cx="4010831" cy="3893326"/>
          </a:xfrm>
          <a:prstGeom prst="rect">
            <a:avLst/>
          </a:prstGeom>
        </p:spPr>
      </p:pic>
      <p:pic>
        <p:nvPicPr>
          <p:cNvPr id="5" name="Picture 5"/>
          <p:cNvPicPr>
            <a:picLocks noChangeAspect="1"/>
          </p:cNvPicPr>
          <p:nvPr/>
        </p:nvPicPr>
        <p:blipFill>
          <a:blip r:embed="rId4"/>
          <a:srcRect/>
          <a:stretch>
            <a:fillRect/>
          </a:stretch>
        </p:blipFill>
        <p:spPr>
          <a:xfrm>
            <a:off x="4875186" y="4053165"/>
            <a:ext cx="3893326" cy="3893326"/>
          </a:xfrm>
          <a:prstGeom prst="rect">
            <a:avLst/>
          </a:prstGeom>
        </p:spPr>
      </p:pic>
      <p:pic>
        <p:nvPicPr>
          <p:cNvPr id="6" name="Picture 6"/>
          <p:cNvPicPr>
            <a:picLocks noChangeAspect="1"/>
          </p:cNvPicPr>
          <p:nvPr/>
        </p:nvPicPr>
        <p:blipFill>
          <a:blip r:embed="rId5"/>
          <a:srcRect/>
          <a:stretch>
            <a:fillRect/>
          </a:stretch>
        </p:blipFill>
        <p:spPr>
          <a:xfrm>
            <a:off x="9431482" y="4053165"/>
            <a:ext cx="3893326" cy="3893326"/>
          </a:xfrm>
          <a:prstGeom prst="rect">
            <a:avLst/>
          </a:prstGeom>
        </p:spPr>
      </p:pic>
      <p:pic>
        <p:nvPicPr>
          <p:cNvPr id="7" name="Picture 7"/>
          <p:cNvPicPr>
            <a:picLocks noChangeAspect="1"/>
          </p:cNvPicPr>
          <p:nvPr/>
        </p:nvPicPr>
        <p:blipFill>
          <a:blip r:embed="rId6"/>
          <a:srcRect/>
          <a:stretch>
            <a:fillRect/>
          </a:stretch>
        </p:blipFill>
        <p:spPr>
          <a:xfrm>
            <a:off x="13935556" y="4053165"/>
            <a:ext cx="3714842" cy="3714842"/>
          </a:xfrm>
          <a:prstGeom prst="rect">
            <a:avLst/>
          </a:prstGeom>
        </p:spPr>
      </p:pic>
      <p:sp>
        <p:nvSpPr>
          <p:cNvPr id="8" name="TextBox 8"/>
          <p:cNvSpPr txBox="1"/>
          <p:nvPr/>
        </p:nvSpPr>
        <p:spPr>
          <a:xfrm>
            <a:off x="142218" y="1873816"/>
            <a:ext cx="18003565" cy="1482090"/>
          </a:xfrm>
          <a:prstGeom prst="rect">
            <a:avLst/>
          </a:prstGeom>
        </p:spPr>
        <p:txBody>
          <a:bodyPr lIns="0" tIns="0" rIns="0" bIns="0" rtlCol="0" anchor="t">
            <a:spAutoFit/>
          </a:bodyPr>
          <a:lstStyle/>
          <a:p>
            <a:pPr algn="ctr">
              <a:lnSpc>
                <a:spcPts val="5880"/>
              </a:lnSpc>
            </a:pPr>
            <a:r>
              <a:rPr lang="en-US" sz="4200">
                <a:solidFill>
                  <a:srgbClr val="231F1D"/>
                </a:solidFill>
                <a:latin typeface="Arialle"/>
              </a:rPr>
              <a:t>Bài tập Taba</a:t>
            </a:r>
            <a:r>
              <a:rPr lang="en-US" sz="4200">
                <a:solidFill>
                  <a:srgbClr val="231F1D"/>
                </a:solidFill>
                <a:latin typeface="Arimo"/>
              </a:rPr>
              <a:t>ta (Squat Jump or Lunge Jump), được thực hiện trong vòng </a:t>
            </a:r>
          </a:p>
          <a:p>
            <a:pPr algn="ctr">
              <a:lnSpc>
                <a:spcPts val="5880"/>
              </a:lnSpc>
            </a:pPr>
            <a:r>
              <a:rPr lang="en-US" sz="4200">
                <a:solidFill>
                  <a:srgbClr val="231F1D"/>
                </a:solidFill>
                <a:latin typeface="Arimo"/>
              </a:rPr>
              <a:t>4 phút, với 8 lần lặp lại của 20s cường độ cực cao và 10s nghỉ.</a:t>
            </a:r>
          </a:p>
        </p:txBody>
      </p:sp>
      <p:sp>
        <p:nvSpPr>
          <p:cNvPr id="9" name="TextBox 9"/>
          <p:cNvSpPr txBox="1"/>
          <p:nvPr/>
        </p:nvSpPr>
        <p:spPr>
          <a:xfrm>
            <a:off x="3109492" y="425070"/>
            <a:ext cx="1489407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3.4 CHUỖI CÁC BÀI TẬP PHÁT TRIỂN THỂ LỰC CHUNG</a:t>
            </a:r>
          </a:p>
        </p:txBody>
      </p:sp>
      <p:sp>
        <p:nvSpPr>
          <p:cNvPr id="10" name="TextBox 10"/>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11" name="TextBox 11"/>
          <p:cNvSpPr txBox="1"/>
          <p:nvPr/>
        </p:nvSpPr>
        <p:spPr>
          <a:xfrm>
            <a:off x="5738600" y="8325519"/>
            <a:ext cx="7019782" cy="288925"/>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Những bài tập ví dụ</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t="50000"/>
          <a:stretch>
            <a:fillRect/>
          </a:stretch>
        </p:blipFill>
        <p:spPr>
          <a:xfrm>
            <a:off x="3078219" y="5520422"/>
            <a:ext cx="12340544" cy="4114800"/>
          </a:xfrm>
          <a:prstGeom prst="rect">
            <a:avLst/>
          </a:prstGeom>
        </p:spPr>
      </p:pic>
      <p:sp>
        <p:nvSpPr>
          <p:cNvPr id="5" name="TextBox 5"/>
          <p:cNvSpPr txBox="1"/>
          <p:nvPr/>
        </p:nvSpPr>
        <p:spPr>
          <a:xfrm>
            <a:off x="7479976" y="1122300"/>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3109492" y="425070"/>
            <a:ext cx="1489407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3.5 ĐỘNG TÁC CHỐNG ĐẨY (PUSH-UPS) VỚI 90% SỨC</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2160270"/>
            <a:ext cx="17084380" cy="298323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a:rPr>
              <a:t>Giữ thân người – Phần hông – Phần chân gần như thành 1 mặt phẳng (Sử dụng điểm chạm mặt sàn là: Mũi bàn chân đối với nam và đầu gối đối với nữ).</a:t>
            </a:r>
          </a:p>
          <a:p>
            <a:pPr marL="518160" lvl="1" indent="-259080" algn="just">
              <a:lnSpc>
                <a:spcPts val="3359"/>
              </a:lnSpc>
              <a:buFont typeface="Arial"/>
              <a:buChar char="•"/>
            </a:pPr>
            <a:r>
              <a:rPr lang="en-US" sz="2400">
                <a:solidFill>
                  <a:srgbClr val="231F1D"/>
                </a:solidFill>
                <a:latin typeface="Arialle"/>
              </a:rPr>
              <a:t>Hai mũi chân hoặc hai gối dang rộng bằng với phần vai.</a:t>
            </a:r>
          </a:p>
          <a:p>
            <a:pPr marL="518160" lvl="1" indent="-259080" algn="just">
              <a:lnSpc>
                <a:spcPts val="3359"/>
              </a:lnSpc>
              <a:buFont typeface="Arial"/>
              <a:buChar char="•"/>
            </a:pPr>
            <a:r>
              <a:rPr lang="en-US" sz="2400">
                <a:solidFill>
                  <a:srgbClr val="231F1D"/>
                </a:solidFill>
                <a:latin typeface="Arialle"/>
              </a:rPr>
              <a:t>Đặt hai cánh tay tạo thành 1 đường thẳng ngang với vai, tính từ phần vai ra đến khuỷ tay.</a:t>
            </a:r>
          </a:p>
          <a:p>
            <a:pPr marL="518160" lvl="1" indent="-259080" algn="just">
              <a:lnSpc>
                <a:spcPts val="3359"/>
              </a:lnSpc>
              <a:buFont typeface="Arial"/>
              <a:buChar char="•"/>
            </a:pPr>
            <a:r>
              <a:rPr lang="en-US" sz="2400">
                <a:solidFill>
                  <a:srgbClr val="231F1D"/>
                </a:solidFill>
                <a:latin typeface="Arialle"/>
              </a:rPr>
              <a:t>Lực được phát ra từ nhóm cơ ngực và tay sau.</a:t>
            </a:r>
          </a:p>
          <a:p>
            <a:pPr marL="518160" lvl="1" indent="-259080" algn="just">
              <a:lnSpc>
                <a:spcPts val="3359"/>
              </a:lnSpc>
              <a:buFont typeface="Arial"/>
              <a:buChar char="•"/>
            </a:pPr>
            <a:r>
              <a:rPr lang="en-US" sz="2400">
                <a:solidFill>
                  <a:srgbClr val="231F1D"/>
                </a:solidFill>
                <a:latin typeface="Arialle"/>
              </a:rPr>
              <a:t>Ở trạng thái chờ, hai khuỷ tay khoảng 135  và hạ xuống để khuỷ tay khoảng 900 thì nâng lên trở về trạng thái ban đầu.</a:t>
            </a:r>
          </a:p>
          <a:p>
            <a:pPr marL="518160" lvl="1" indent="-259080" algn="just">
              <a:lnSpc>
                <a:spcPts val="3359"/>
              </a:lnSpc>
              <a:buFont typeface="Arial"/>
              <a:buChar char="•"/>
            </a:pPr>
            <a:r>
              <a:rPr lang="en-US" sz="2400">
                <a:solidFill>
                  <a:srgbClr val="231F1D"/>
                </a:solidFill>
                <a:latin typeface="Arialle"/>
              </a:rPr>
              <a:t>Hít thở cơ bản: Xuống chậm để hít vào, lên xong thì thở 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t="25345" b="14977"/>
          <a:stretch>
            <a:fillRect/>
          </a:stretch>
        </p:blipFill>
        <p:spPr>
          <a:xfrm>
            <a:off x="3127213" y="4513032"/>
            <a:ext cx="12109773" cy="4911189"/>
          </a:xfrm>
          <a:prstGeom prst="rect">
            <a:avLst/>
          </a:prstGeom>
        </p:spPr>
      </p:pic>
      <p:sp>
        <p:nvSpPr>
          <p:cNvPr id="5" name="TextBox 5"/>
          <p:cNvSpPr txBox="1"/>
          <p:nvPr/>
        </p:nvSpPr>
        <p:spPr>
          <a:xfrm>
            <a:off x="7698463" y="133091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3124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3.6 ĐỘNG TÁC GẬP BỤNG TRÊN (SIT-UPS) VỚI 90% SỨC</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2160270"/>
            <a:ext cx="17084380" cy="21297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a:rPr>
              <a:t>Bàn chân đặt trên mặt sàn.</a:t>
            </a:r>
          </a:p>
          <a:p>
            <a:pPr marL="518160" lvl="1" indent="-259080" algn="just">
              <a:lnSpc>
                <a:spcPts val="3359"/>
              </a:lnSpc>
              <a:buFont typeface="Arial"/>
              <a:buChar char="•"/>
            </a:pPr>
            <a:r>
              <a:rPr lang="en-US" sz="2400">
                <a:solidFill>
                  <a:srgbClr val="231F1D"/>
                </a:solidFill>
                <a:latin typeface="Arialle"/>
              </a:rPr>
              <a:t>Gối gập khoảng 900.</a:t>
            </a:r>
          </a:p>
          <a:p>
            <a:pPr marL="518160" lvl="1" indent="-259080" algn="just">
              <a:lnSpc>
                <a:spcPts val="3359"/>
              </a:lnSpc>
              <a:buFont typeface="Arial"/>
              <a:buChar char="•"/>
            </a:pPr>
            <a:r>
              <a:rPr lang="en-US" sz="2400">
                <a:solidFill>
                  <a:srgbClr val="231F1D"/>
                </a:solidFill>
                <a:latin typeface="Arialle"/>
              </a:rPr>
              <a:t>Siết chặt cơ bụng, chỉ sử dụng nhóm cơ bụng trên để kéo thân người.</a:t>
            </a:r>
          </a:p>
          <a:p>
            <a:pPr marL="518160" lvl="1" indent="-259080" algn="just">
              <a:lnSpc>
                <a:spcPts val="3359"/>
              </a:lnSpc>
              <a:buFont typeface="Arial"/>
              <a:buChar char="•"/>
            </a:pPr>
            <a:r>
              <a:rPr lang="en-US" sz="2400">
                <a:solidFill>
                  <a:srgbClr val="231F1D"/>
                </a:solidFill>
                <a:latin typeface="Arialle"/>
              </a:rPr>
              <a:t>Luôn giữ thân người thẳng (không cong lưng).</a:t>
            </a:r>
          </a:p>
          <a:p>
            <a:pPr marL="518160" lvl="1" indent="-259080" algn="just">
              <a:lnSpc>
                <a:spcPts val="3359"/>
              </a:lnSpc>
              <a:buFont typeface="Arial"/>
              <a:buChar char="•"/>
            </a:pPr>
            <a:r>
              <a:rPr lang="en-US" sz="2400">
                <a:solidFill>
                  <a:srgbClr val="231F1D"/>
                </a:solidFill>
                <a:latin typeface="Arialle"/>
              </a:rPr>
              <a:t>Hít thở cơ bản: Xuống chậm để hít vào, lên xong thì thở ra.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sp>
        <p:nvSpPr>
          <p:cNvPr id="4" name="TextBox 4"/>
          <p:cNvSpPr txBox="1"/>
          <p:nvPr/>
        </p:nvSpPr>
        <p:spPr>
          <a:xfrm>
            <a:off x="7479976" y="11061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5" name="TextBox 5"/>
          <p:cNvSpPr txBox="1"/>
          <p:nvPr/>
        </p:nvSpPr>
        <p:spPr>
          <a:xfrm>
            <a:off x="2828017" y="3124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6" name="TextBox 6"/>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7" name="TextBox 7"/>
          <p:cNvSpPr txBox="1"/>
          <p:nvPr/>
        </p:nvSpPr>
        <p:spPr>
          <a:xfrm>
            <a:off x="421423" y="2230721"/>
            <a:ext cx="17084380" cy="170307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a:rPr>
              <a:t>Cardio có tên đầy đủ là Cardiovascular có nghĩa là liên quan tới tim mạch hay thuộc tim mạch. Cardio là phương pháp tập luyện phổ biến nhất để giảm cân và tăng cường sức khoẻ tim mạch, giữ cơ hiệu quả nhất được ứng dụng trên toàn thế giới. Dễ hiểu hơn, Cardio exercise là bất kì những bài tập làm tăng nhịp tim ở một mức độ và duy trì nó trong một khoảng thời gian nào đó theo ý muốn. Theo nghĩa thông thường, Cardio có 2 dạng bài tập là: </a:t>
            </a:r>
            <a:r>
              <a:rPr lang="en-US" sz="2400" u="sng">
                <a:solidFill>
                  <a:srgbClr val="231F1D"/>
                </a:solidFill>
                <a:latin typeface="Arialle Bold"/>
              </a:rPr>
              <a:t>LISS CARDIO và HIIT CARDIO.</a:t>
            </a:r>
          </a:p>
        </p:txBody>
      </p:sp>
      <p:pic>
        <p:nvPicPr>
          <p:cNvPr id="8" name="Picture 8"/>
          <p:cNvPicPr>
            <a:picLocks noChangeAspect="1"/>
          </p:cNvPicPr>
          <p:nvPr/>
        </p:nvPicPr>
        <p:blipFill>
          <a:blip r:embed="rId3"/>
          <a:srcRect/>
          <a:stretch>
            <a:fillRect/>
          </a:stretch>
        </p:blipFill>
        <p:spPr>
          <a:xfrm>
            <a:off x="5988415" y="4524922"/>
            <a:ext cx="6311170" cy="47333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4214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375945" y="4640663"/>
            <a:ext cx="7175337" cy="4783558"/>
          </a:xfrm>
          <a:prstGeom prst="rect">
            <a:avLst/>
          </a:prstGeom>
        </p:spPr>
      </p:pic>
      <p:sp>
        <p:nvSpPr>
          <p:cNvPr id="5" name="TextBox 5"/>
          <p:cNvSpPr txBox="1"/>
          <p:nvPr/>
        </p:nvSpPr>
        <p:spPr>
          <a:xfrm>
            <a:off x="7479976" y="1106124"/>
            <a:ext cx="2967274" cy="735330"/>
          </a:xfrm>
          <a:prstGeom prst="rect">
            <a:avLst/>
          </a:prstGeom>
        </p:spPr>
        <p:txBody>
          <a:bodyPr lIns="0" tIns="0" rIns="0" bIns="0" rtlCol="0" anchor="t">
            <a:spAutoFit/>
          </a:bodyPr>
          <a:lstStyle/>
          <a:p>
            <a:pPr algn="ctr">
              <a:lnSpc>
                <a:spcPts val="5880"/>
              </a:lnSpc>
            </a:pPr>
            <a:r>
              <a:rPr lang="en-US" sz="4200" u="sng">
                <a:solidFill>
                  <a:srgbClr val="231F1D"/>
                </a:solidFill>
                <a:latin typeface="Arialle Bold"/>
              </a:rPr>
              <a:t>Yếu lĩnh:</a:t>
            </a:r>
          </a:p>
        </p:txBody>
      </p:sp>
      <p:sp>
        <p:nvSpPr>
          <p:cNvPr id="6" name="TextBox 6"/>
          <p:cNvSpPr txBox="1"/>
          <p:nvPr/>
        </p:nvSpPr>
        <p:spPr>
          <a:xfrm>
            <a:off x="2828017" y="312420"/>
            <a:ext cx="15459983" cy="73533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3.7 FITNESS CARDIO 20 PHÚT</a:t>
            </a:r>
          </a:p>
        </p:txBody>
      </p:sp>
      <p:sp>
        <p:nvSpPr>
          <p:cNvPr id="7" name="TextBox 7"/>
          <p:cNvSpPr txBox="1"/>
          <p:nvPr/>
        </p:nvSpPr>
        <p:spPr>
          <a:xfrm>
            <a:off x="5738600" y="9753600"/>
            <a:ext cx="6887000" cy="533400"/>
          </a:xfrm>
          <a:prstGeom prst="rect">
            <a:avLst/>
          </a:prstGeom>
        </p:spPr>
        <p:txBody>
          <a:bodyPr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a:t>
            </a:r>
            <a:r>
              <a:rPr lang="en-US" sz="3000" spc="270" dirty="0" err="1">
                <a:solidFill>
                  <a:srgbClr val="545454"/>
                </a:solidFill>
                <a:latin typeface="Arialle Bold"/>
              </a:rPr>
              <a:t>THỂ</a:t>
            </a:r>
            <a:r>
              <a:rPr lang="en-US" sz="3000" spc="270" dirty="0">
                <a:solidFill>
                  <a:srgbClr val="545454"/>
                </a:solidFill>
                <a:latin typeface="Arialle Bold"/>
              </a:rPr>
              <a:t> </a:t>
            </a:r>
            <a:r>
              <a:rPr lang="en-US" sz="3000" spc="270" dirty="0" err="1">
                <a:solidFill>
                  <a:srgbClr val="545454"/>
                </a:solidFill>
                <a:latin typeface="Arialle Bold"/>
              </a:rPr>
              <a:t>HÌNH</a:t>
            </a:r>
            <a:r>
              <a:rPr lang="en-US" sz="3000" spc="270" dirty="0">
                <a:solidFill>
                  <a:srgbClr val="545454"/>
                </a:solidFill>
                <a:latin typeface="Arialle Bold"/>
              </a:rPr>
              <a:t> &amp; FITNESS</a:t>
            </a:r>
          </a:p>
        </p:txBody>
      </p:sp>
      <p:sp>
        <p:nvSpPr>
          <p:cNvPr id="8" name="TextBox 8"/>
          <p:cNvSpPr txBox="1"/>
          <p:nvPr/>
        </p:nvSpPr>
        <p:spPr>
          <a:xfrm>
            <a:off x="421423" y="2230721"/>
            <a:ext cx="17084380" cy="21297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231F1D"/>
                </a:solidFill>
                <a:latin typeface="Arialle Bold"/>
              </a:rPr>
              <a:t>LISS CARDIO</a:t>
            </a:r>
            <a:r>
              <a:rPr lang="en-US" sz="2400">
                <a:solidFill>
                  <a:srgbClr val="231F1D"/>
                </a:solidFill>
                <a:latin typeface="Arialle"/>
              </a:rPr>
              <a:t> (Low Intensity Steady State Cardio) là dạng bài tập Cardio cường độ thấp đến cường độ trung bình, nếu tập trong khoảng thời gian ngắn sẽ giúp tăng cường sức khoẻ tim mạch và phục hồi cơ thể. Nếu tập trong khoảng thời gian dài sẽ giúp đốt carlories. Những dạng bài tập này sẽ làm cho cơ thể bạn hoạt động với công suất đến 50 – 75% nhịp tim tối đa. Vì bài tập Cardio này chỉ đốt calo trong buổi tập nên bạn cần kéo dài thời gian tập trên 30 phút nếu muốn đốt calo hiệu quả và 15 – 20 phút nếu muốn</a:t>
            </a:r>
            <a:r>
              <a:rPr lang="en-US" sz="2400" u="none">
                <a:solidFill>
                  <a:srgbClr val="231F1D"/>
                </a:solidFill>
                <a:latin typeface="Arialle"/>
              </a:rPr>
              <a:t> </a:t>
            </a:r>
            <a:r>
              <a:rPr lang="en-US" sz="2400">
                <a:solidFill>
                  <a:srgbClr val="231F1D"/>
                </a:solidFill>
                <a:latin typeface="Arialle"/>
              </a:rPr>
              <a:t>phục</a:t>
            </a:r>
            <a:r>
              <a:rPr lang="en-US" sz="2400" u="none">
                <a:solidFill>
                  <a:srgbClr val="231F1D"/>
                </a:solidFill>
                <a:latin typeface="Arialle"/>
              </a:rPr>
              <a:t> </a:t>
            </a:r>
            <a:r>
              <a:rPr lang="en-US" sz="2400">
                <a:solidFill>
                  <a:srgbClr val="231F1D"/>
                </a:solidFill>
                <a:latin typeface="Arialle"/>
              </a:rPr>
              <a:t>hồi</a:t>
            </a:r>
            <a:r>
              <a:rPr lang="en-US" sz="2400" u="none">
                <a:solidFill>
                  <a:srgbClr val="231F1D"/>
                </a:solidFill>
                <a:latin typeface="Arialle"/>
              </a:rPr>
              <a:t> </a:t>
            </a:r>
            <a:r>
              <a:rPr lang="en-US" sz="2400">
                <a:solidFill>
                  <a:srgbClr val="231F1D"/>
                </a:solidFill>
                <a:latin typeface="Arialle"/>
              </a:rPr>
              <a:t>cơ</a:t>
            </a:r>
            <a:r>
              <a:rPr lang="en-US" sz="2400" u="none">
                <a:solidFill>
                  <a:srgbClr val="231F1D"/>
                </a:solidFill>
                <a:latin typeface="Arialle"/>
              </a:rPr>
              <a:t> </a:t>
            </a:r>
            <a:r>
              <a:rPr lang="en-US" sz="2400">
                <a:solidFill>
                  <a:srgbClr val="231F1D"/>
                </a:solidFill>
                <a:latin typeface="Arialle"/>
              </a:rPr>
              <a:t>thể</a:t>
            </a:r>
            <a:r>
              <a:rPr lang="en-US" sz="2400" u="none">
                <a:solidFill>
                  <a:srgbClr val="231F1D"/>
                </a:solidFill>
                <a:latin typeface="Arialle"/>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2145</Words>
  <Application>Microsoft Office PowerPoint</Application>
  <PresentationFormat>Custom</PresentationFormat>
  <Paragraphs>209</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Montserrat Bold</vt:lpstr>
      <vt:lpstr>Montserrat Italics</vt:lpstr>
      <vt:lpstr>Arialle Bold Italics</vt:lpstr>
      <vt:lpstr>Calibri</vt:lpstr>
      <vt:lpstr>Arialle Italics</vt:lpstr>
      <vt:lpstr>Arialle</vt:lpstr>
      <vt:lpstr>Arialle Bold</vt:lpstr>
      <vt:lpstr>Arimo</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Đơn sắc Bầu trời âm u Nhiếp ảnh Khóa học Ngang Thuyết trình</dc:title>
  <cp:lastModifiedBy>Admin</cp:lastModifiedBy>
  <cp:revision>2</cp:revision>
  <dcterms:created xsi:type="dcterms:W3CDTF">2006-08-16T00:00:00Z</dcterms:created>
  <dcterms:modified xsi:type="dcterms:W3CDTF">2021-01-13T02:50:39Z</dcterms:modified>
  <dc:identifier>DAESoqgcyKI</dc:identifier>
</cp:coreProperties>
</file>